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9"/>
  </p:notesMasterIdLst>
  <p:sldIdLst>
    <p:sldId id="258" r:id="rId2"/>
    <p:sldId id="263" r:id="rId3"/>
    <p:sldId id="264" r:id="rId4"/>
    <p:sldId id="265" r:id="rId5"/>
    <p:sldId id="266" r:id="rId6"/>
    <p:sldId id="267" r:id="rId7"/>
    <p:sldId id="257" r:id="rId8"/>
    <p:sldId id="330" r:id="rId9"/>
    <p:sldId id="331" r:id="rId10"/>
    <p:sldId id="332" r:id="rId11"/>
    <p:sldId id="281" r:id="rId12"/>
    <p:sldId id="283" r:id="rId13"/>
    <p:sldId id="289" r:id="rId14"/>
    <p:sldId id="290" r:id="rId15"/>
    <p:sldId id="293" r:id="rId16"/>
    <p:sldId id="297" r:id="rId17"/>
    <p:sldId id="295" r:id="rId18"/>
    <p:sldId id="296" r:id="rId19"/>
    <p:sldId id="291" r:id="rId20"/>
    <p:sldId id="320" r:id="rId21"/>
    <p:sldId id="298" r:id="rId22"/>
    <p:sldId id="299" r:id="rId23"/>
    <p:sldId id="305" r:id="rId24"/>
    <p:sldId id="304" r:id="rId25"/>
    <p:sldId id="328" r:id="rId26"/>
    <p:sldId id="329" r:id="rId27"/>
    <p:sldId id="309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3EA9"/>
    <a:srgbClr val="834DCC"/>
    <a:srgbClr val="977231"/>
    <a:srgbClr val="DD7D00"/>
    <a:srgbClr val="FA9003"/>
    <a:srgbClr val="188B04"/>
    <a:srgbClr val="23BD08"/>
    <a:srgbClr val="184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32787"/>
    <p:restoredTop sz="90884"/>
  </p:normalViewPr>
  <p:slideViewPr>
    <p:cSldViewPr>
      <p:cViewPr varScale="1">
        <p:scale>
          <a:sx n="116" d="100"/>
          <a:sy n="116" d="100"/>
        </p:scale>
        <p:origin x="30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245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1DA0117-EF33-CD46-A532-3EF67950B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3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04472C-9E9D-8443-99BC-DBE80DBDE6B8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E514B0-C216-0243-A04E-86A739F434FA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Figure 2.12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604230-5632-AE48-A61C-D5D6EE7D112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Table 2.1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339954-6D5C-624C-8A03-CCBE864C48D6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Figure 2.13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913BAC5-9894-264E-B135-8BF9185560FC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109809-3007-264C-8F32-8812B24B7F14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C8FAFB-BF93-3B4E-A04A-38D8B6058F44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C443638-65FD-1A46-9A64-A5CCD26F88BF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D93FCA9-D7F8-0243-88F1-C8B18AD1FCC5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150DAE-6BC9-564D-99F6-2C2FC759AE3E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53B174-7CCD-6040-BC69-FB4837C2C59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Figure 2.1  John Dalton (1766-1844)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26A467-6610-B443-AE8E-B0FEA2654706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351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3A88DC-54A6-1840-AD5E-2199E992B6C7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38C9D8-1A3F-504A-9985-7B0DAC73F435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E740D6-0DA4-374D-B166-FE085AF3A11D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D3BD30-6B7C-444D-84E4-2268A9234FF5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7B61E9-4E82-9B40-B2C0-1F5EEF140D34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CBBC768-B280-634D-B62D-C133292BB55C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B2727F-436A-FA48-8F77-BE5BECBBF5F5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D7C0F0-0658-FE47-A396-D5DFF09BCE04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BCBF2F-4C9A-804F-ADA7-0E797D4FE111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C7FB96-CD72-FD4B-9F28-FAE615E4B300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912056-F998-104A-9F75-7E024C762659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49" y="2640"/>
              <a:ext cx="335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FAD2BE7-8A96-3A44-856A-B1380464F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457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424B3-0BC8-734F-8359-37E79A1AA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6061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FDAC0-B199-F24E-A540-6C5F733C3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4599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6E5F8-8C78-C64F-9AF1-697F5D1EC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0247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7B25C-84DA-D44C-9CB0-68E65A4BA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2518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6D969-96E8-B045-99B8-B1DF03874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9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6B8BA-D2AE-7C49-8C18-56E471187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6203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DDBD0-7BEF-234E-8688-8340F7CD1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4834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3917F-8F59-4143-A8BA-8BC130BB5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7183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1CC8B-A79C-FD43-ADB3-B2F0D5FC5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9311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88890-9620-A646-9E0D-FAB3A898D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4438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01D1B-0C99-374F-B91F-2D2999CBB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048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066A4-1BD2-1D40-9000-58644AA38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504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494F0-B8C0-274E-B4AB-6480FD7CC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1903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4F432-CCB5-8041-A1DD-8CEACECF4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2583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gray">
          <a:xfrm flipV="1">
            <a:off x="460375" y="18288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D0E930D-CC84-984F-96FF-9863D2C46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73" r:id="rId8"/>
    <p:sldLayoutId id="2147483672" r:id="rId9"/>
    <p:sldLayoutId id="2147483671" r:id="rId10"/>
    <p:sldLayoutId id="2147483670" r:id="rId11"/>
    <p:sldLayoutId id="2147483669" r:id="rId12"/>
    <p:sldLayoutId id="2147483668" r:id="rId13"/>
    <p:sldLayoutId id="2147483667" r:id="rId14"/>
    <p:sldLayoutId id="2147483666" r:id="rId15"/>
  </p:sldLayoutIdLst>
  <p:transition spd="slow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CC66"/>
            </a:gs>
            <a:gs pos="100000">
              <a:srgbClr val="FF99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C17C6-804F-F546-B9AA-F961DA3C9DF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429000"/>
            <a:ext cx="7391400" cy="2514600"/>
          </a:xfrm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676400" y="609600"/>
            <a:ext cx="5791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charset="0"/>
                <a:cs typeface="Osaka" charset="0"/>
              </a:rPr>
              <a:t>Chapter 2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286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71FFA-BB8B-534A-9201-91203DA79BE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5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Nuclear Atom</a:t>
            </a:r>
          </a:p>
        </p:txBody>
      </p:sp>
      <p:pic>
        <p:nvPicPr>
          <p:cNvPr id="55305" name="Picture 1033" descr="Picture clipp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133600"/>
            <a:ext cx="7391400" cy="422433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70CB2-75F2-2F4A-9307-B92B72D7E5B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Subatomic Particles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09800"/>
            <a:ext cx="82296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cs typeface="+mn-cs"/>
              </a:rPr>
              <a:t>Protons and electrons are the only particles that have a charge.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>
                <a:cs typeface="+mn-cs"/>
              </a:rPr>
              <a:t>Protons and neutrons have essentially the same mass.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cs typeface="+mn-cs"/>
              </a:rPr>
              <a:t>The mass of an electron is so small we sometimes ignore it.</a:t>
            </a:r>
          </a:p>
        </p:txBody>
      </p:sp>
      <p:pic>
        <p:nvPicPr>
          <p:cNvPr id="59396" name="Picture 4" descr="02_T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2" r="24750" b="34917"/>
          <a:stretch>
            <a:fillRect/>
          </a:stretch>
        </p:blipFill>
        <p:spPr>
          <a:xfrm>
            <a:off x="1676400" y="5029200"/>
            <a:ext cx="6024563" cy="137953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047C2-5DFA-784A-80A5-2936BFEE779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5257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Atomic Mass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981200"/>
            <a:ext cx="3810000" cy="27432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2800">
                <a:cs typeface="+mn-cs"/>
              </a:rPr>
              <a:t>	Atomic and molecular masses can be measured with great accuracy with a mass spectrometer.</a:t>
            </a:r>
          </a:p>
        </p:txBody>
      </p:sp>
      <p:pic>
        <p:nvPicPr>
          <p:cNvPr id="71684" name="Picture 4" descr="02_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4625975" cy="2746375"/>
          </a:xfrm>
        </p:spPr>
      </p:pic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762000" y="4876800"/>
            <a:ext cx="79248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3177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/>
              <a:t>First one electron is stripped off of each molecule or atom of sample (left side)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/>
              <a:t>Next the positive ions (cations) are accelerated toward the magnet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/>
              <a:t>Magnet</a:t>
            </a:r>
            <a:r>
              <a:rPr lang="ja-JP" altLang="en-US"/>
              <a:t>’</a:t>
            </a:r>
            <a:r>
              <a:rPr lang="en-US" altLang="ja-JP"/>
              <a:t>s strength is adjusted so that only ions with a certain mass hit detector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/>
              <a:t>Heavier ions aren</a:t>
            </a:r>
            <a:r>
              <a:rPr lang="ja-JP" altLang="en-US"/>
              <a:t>’</a:t>
            </a:r>
            <a:r>
              <a:rPr lang="en-US" altLang="ja-JP"/>
              <a:t>t turned enough by the magnet; light ions turned too much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22251-5944-084A-9EE1-ECD2B0F8E07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Average Mass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391400" cy="3849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  <a:defRPr/>
            </a:pPr>
            <a:r>
              <a:rPr lang="en-US" sz="2000">
                <a:cs typeface="+mn-cs"/>
              </a:rPr>
              <a:t>Because in the real world we use large numbers of atoms and molecules, we use average masses in calculations.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defRPr/>
            </a:pPr>
            <a:r>
              <a:rPr lang="en-US" sz="2000">
                <a:cs typeface="+mn-cs"/>
              </a:rPr>
              <a:t>Average mass is calculated from the isotopes of an element weighted by their relative abundances.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defRPr/>
            </a:pPr>
            <a:r>
              <a:rPr lang="en-US" sz="2000">
                <a:cs typeface="+mn-cs"/>
              </a:rPr>
              <a:t>First a weighted mass is calculated for each isotope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defRPr/>
            </a:pPr>
            <a:r>
              <a:rPr lang="en-US" sz="2000">
                <a:cs typeface="+mn-cs"/>
              </a:rPr>
              <a:t>Weighted mass is mass of isotope times fractional abundance of isotope (ie. 50% abundance = 0.5 fractional abundance)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defRPr/>
            </a:pPr>
            <a:r>
              <a:rPr lang="en-US" sz="2000">
                <a:cs typeface="+mn-cs"/>
              </a:rPr>
              <a:t>Just add up the weighted masses for all of the isotopes to get the average mass of an atom of a particular element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8E146-ED8E-2A4B-9838-EFFAFA21890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Periodic Table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438400"/>
            <a:ext cx="3505200" cy="21336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800">
                <a:cs typeface="+mn-cs"/>
              </a:rPr>
              <a:t>The rows on the Periodic Table are periods.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800">
                <a:cs typeface="+mn-cs"/>
              </a:rPr>
              <a:t>Columns are groups.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800">
                <a:cs typeface="+mn-cs"/>
              </a:rPr>
              <a:t>Elements in the same group have similar chemical properties.</a:t>
            </a:r>
          </a:p>
        </p:txBody>
      </p:sp>
      <p:pic>
        <p:nvPicPr>
          <p:cNvPr id="79876" name="Picture 4" descr="02_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8"/>
          <a:stretch>
            <a:fillRect/>
          </a:stretch>
        </p:blipFill>
        <p:spPr>
          <a:xfrm>
            <a:off x="4267200" y="2057400"/>
            <a:ext cx="4397375" cy="27400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80D53-6E5C-4A4D-88F2-9A7181FD6C2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Periodic Table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2819400"/>
            <a:ext cx="2895600" cy="16764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2800">
                <a:cs typeface="+mn-cs"/>
              </a:rPr>
              <a:t>	Metals are on the left side of the table.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152400" y="2667000"/>
            <a:ext cx="685800" cy="304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3519488" y="3500438"/>
            <a:ext cx="457200" cy="4572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4010025" y="3962400"/>
            <a:ext cx="228600" cy="2286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Rectangle 7"/>
          <p:cNvSpPr>
            <a:spLocks noChangeArrowheads="1"/>
          </p:cNvSpPr>
          <p:nvPr/>
        </p:nvSpPr>
        <p:spPr bwMode="auto">
          <a:xfrm>
            <a:off x="3276600" y="3124200"/>
            <a:ext cx="304800" cy="6096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8"/>
          <p:cNvSpPr>
            <a:spLocks noChangeArrowheads="1"/>
          </p:cNvSpPr>
          <p:nvPr/>
        </p:nvSpPr>
        <p:spPr bwMode="auto">
          <a:xfrm>
            <a:off x="3814763" y="2619375"/>
            <a:ext cx="685800" cy="1066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Rectangle 9"/>
          <p:cNvSpPr>
            <a:spLocks noChangeArrowheads="1"/>
          </p:cNvSpPr>
          <p:nvPr/>
        </p:nvSpPr>
        <p:spPr bwMode="auto">
          <a:xfrm>
            <a:off x="3276600" y="2971800"/>
            <a:ext cx="533400" cy="304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Rectangle 10"/>
          <p:cNvSpPr>
            <a:spLocks noChangeArrowheads="1"/>
          </p:cNvSpPr>
          <p:nvPr/>
        </p:nvSpPr>
        <p:spPr bwMode="auto">
          <a:xfrm>
            <a:off x="3519488" y="3186113"/>
            <a:ext cx="228600" cy="304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Rectangle 11"/>
          <p:cNvSpPr>
            <a:spLocks noChangeArrowheads="1"/>
          </p:cNvSpPr>
          <p:nvPr/>
        </p:nvSpPr>
        <p:spPr bwMode="auto">
          <a:xfrm>
            <a:off x="3976688" y="3643313"/>
            <a:ext cx="595312" cy="304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Rectangle 12"/>
          <p:cNvSpPr>
            <a:spLocks noChangeArrowheads="1"/>
          </p:cNvSpPr>
          <p:nvPr/>
        </p:nvSpPr>
        <p:spPr bwMode="auto">
          <a:xfrm>
            <a:off x="4286250" y="3981450"/>
            <a:ext cx="228600" cy="304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Rectangle 13"/>
          <p:cNvSpPr>
            <a:spLocks noChangeArrowheads="1"/>
          </p:cNvSpPr>
          <p:nvPr/>
        </p:nvSpPr>
        <p:spPr bwMode="auto">
          <a:xfrm>
            <a:off x="2971800" y="2967038"/>
            <a:ext cx="304800" cy="304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078" name="Picture 14" descr="02_16metal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209800"/>
            <a:ext cx="4232275" cy="2736850"/>
          </a:xfrm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29620-6403-A44E-AEEF-9DA3ED59B48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Periodic Table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2590800"/>
            <a:ext cx="3276600" cy="22860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2800">
                <a:cs typeface="+mn-cs"/>
              </a:rPr>
              <a:t>	Nonmetals are on the right side of the Periodic Table (with the exception of H).</a:t>
            </a:r>
          </a:p>
        </p:txBody>
      </p:sp>
      <p:pic>
        <p:nvPicPr>
          <p:cNvPr id="83982" name="Picture 14" descr="02_16nonmetal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362200"/>
            <a:ext cx="4232275" cy="2736850"/>
          </a:xfrm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27ED3-5A3A-734A-B783-7DA98E7E92D3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Periodic Table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2743200"/>
            <a:ext cx="3810000" cy="22860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2800">
                <a:cs typeface="+mn-cs"/>
              </a:rPr>
              <a:t>	Metalloids are on a diagonal line down and to the right from B and include Ge and Sb.</a:t>
            </a:r>
          </a:p>
        </p:txBody>
      </p:sp>
      <p:pic>
        <p:nvPicPr>
          <p:cNvPr id="86024" name="Picture 8" descr="02_16metalloid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514600"/>
            <a:ext cx="4232275" cy="2736850"/>
          </a:xfrm>
        </p:spPr>
      </p:pic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838200" y="5410200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Learn the position of the </a:t>
            </a:r>
            <a:r>
              <a:rPr lang="ja-JP" altLang="en-US" sz="2400">
                <a:solidFill>
                  <a:schemeClr val="hlink"/>
                </a:solidFill>
              </a:rPr>
              <a:t>“</a:t>
            </a:r>
            <a:r>
              <a:rPr lang="en-US" altLang="ja-JP" sz="2400">
                <a:solidFill>
                  <a:schemeClr val="hlink"/>
                </a:solidFill>
              </a:rPr>
              <a:t>metal line</a:t>
            </a:r>
            <a:r>
              <a:rPr lang="ja-JP" altLang="en-US" sz="2400">
                <a:solidFill>
                  <a:schemeClr val="hlink"/>
                </a:solidFill>
              </a:rPr>
              <a:t>”</a:t>
            </a:r>
            <a:r>
              <a:rPr lang="en-US" altLang="ja-JP" sz="2400">
                <a:solidFill>
                  <a:schemeClr val="hlink"/>
                </a:solidFill>
              </a:rPr>
              <a:t> which contains the metalloids!</a:t>
            </a:r>
            <a:endParaRPr lang="en-US" sz="24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EF906-8129-6041-983D-A95AE38E1111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Periodic Table Summary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1981200"/>
            <a:ext cx="3505200" cy="2971800"/>
          </a:xfrm>
        </p:spPr>
        <p:txBody>
          <a:bodyPr/>
          <a:lstStyle/>
          <a:p>
            <a:pPr marL="231775" indent="-231775" eaLnBrk="1" hangingPunct="1">
              <a:lnSpc>
                <a:spcPct val="90000"/>
              </a:lnSpc>
              <a:defRPr/>
            </a:pPr>
            <a:r>
              <a:rPr lang="en-US" sz="1400">
                <a:latin typeface="Times New Roman" charset="0"/>
                <a:cs typeface="+mn-cs"/>
              </a:rPr>
              <a:t>The Periodic Table is used to organize elements in a meaningful way.</a:t>
            </a:r>
          </a:p>
          <a:p>
            <a:pPr marL="231775" indent="-231775" eaLnBrk="1" hangingPunct="1">
              <a:lnSpc>
                <a:spcPct val="90000"/>
              </a:lnSpc>
              <a:defRPr/>
            </a:pPr>
            <a:r>
              <a:rPr lang="en-US" sz="1400">
                <a:latin typeface="Times New Roman" charset="0"/>
                <a:cs typeface="+mn-cs"/>
              </a:rPr>
              <a:t>There are </a:t>
            </a:r>
            <a:r>
              <a:rPr lang="en-US" sz="1400" i="1" u="sng">
                <a:latin typeface="Times New Roman" charset="0"/>
                <a:cs typeface="+mn-cs"/>
              </a:rPr>
              <a:t>periodic</a:t>
            </a:r>
            <a:r>
              <a:rPr lang="en-US" sz="1400">
                <a:latin typeface="Times New Roman" charset="0"/>
                <a:cs typeface="+mn-cs"/>
              </a:rPr>
              <a:t> (cyclic) properties associated with the periodic table. </a:t>
            </a:r>
          </a:p>
          <a:p>
            <a:pPr marL="231775" indent="-231775" eaLnBrk="1" hangingPunct="1">
              <a:lnSpc>
                <a:spcPct val="90000"/>
              </a:lnSpc>
              <a:defRPr/>
            </a:pPr>
            <a:r>
              <a:rPr lang="en-US" sz="1400">
                <a:latin typeface="Times New Roman" charset="0"/>
                <a:cs typeface="+mn-cs"/>
              </a:rPr>
              <a:t>Columns in the periodic table are called groups and rows called periods.</a:t>
            </a:r>
          </a:p>
          <a:p>
            <a:pPr marL="231775" indent="-231775" eaLnBrk="1" hangingPunct="1">
              <a:lnSpc>
                <a:spcPct val="90000"/>
              </a:lnSpc>
              <a:defRPr/>
            </a:pPr>
            <a:r>
              <a:rPr lang="en-US" sz="1400" u="sng">
                <a:solidFill>
                  <a:srgbClr val="CA6500"/>
                </a:solidFill>
                <a:latin typeface="Times New Roman" charset="0"/>
                <a:cs typeface="+mn-cs"/>
              </a:rPr>
              <a:t>Metals</a:t>
            </a:r>
            <a:r>
              <a:rPr lang="en-US" sz="1400">
                <a:latin typeface="Times New Roman" charset="0"/>
                <a:cs typeface="+mn-cs"/>
              </a:rPr>
              <a:t> are located on the left-hand side (orange) and </a:t>
            </a:r>
            <a:r>
              <a:rPr lang="en-US" sz="1400" u="sng">
                <a:solidFill>
                  <a:srgbClr val="49694C"/>
                </a:solidFill>
                <a:latin typeface="Times New Roman" charset="0"/>
                <a:cs typeface="+mn-cs"/>
              </a:rPr>
              <a:t>non-metals</a:t>
            </a:r>
            <a:r>
              <a:rPr lang="en-US" sz="1400">
                <a:latin typeface="Times New Roman" charset="0"/>
                <a:cs typeface="+mn-cs"/>
              </a:rPr>
              <a:t> are located in the top right-hand side (green) of the Periodic Table and include hydrogen (top left). </a:t>
            </a:r>
          </a:p>
          <a:p>
            <a:pPr marL="231775" indent="-231775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>
                <a:latin typeface="Times New Roman" charset="0"/>
                <a:cs typeface="+mn-cs"/>
              </a:rPr>
              <a:t>Elements with properties between metals and non-metals called </a:t>
            </a:r>
            <a:r>
              <a:rPr lang="en-US" sz="1400" u="sng">
                <a:solidFill>
                  <a:srgbClr val="0B396A"/>
                </a:solidFill>
                <a:latin typeface="Times New Roman" charset="0"/>
                <a:cs typeface="+mn-cs"/>
              </a:rPr>
              <a:t>metalloids</a:t>
            </a:r>
            <a:r>
              <a:rPr lang="en-US" sz="1400">
                <a:solidFill>
                  <a:srgbClr val="FF0000"/>
                </a:solidFill>
                <a:latin typeface="Times New Roman" charset="0"/>
                <a:cs typeface="+mn-cs"/>
              </a:rPr>
              <a:t> </a:t>
            </a:r>
            <a:r>
              <a:rPr lang="en-US" sz="1400">
                <a:latin typeface="Times New Roman" charset="0"/>
                <a:cs typeface="+mn-cs"/>
              </a:rPr>
              <a:t>(dark blue)</a:t>
            </a:r>
            <a:r>
              <a:rPr lang="en-US" sz="1400">
                <a:solidFill>
                  <a:srgbClr val="FF0000"/>
                </a:solidFill>
                <a:latin typeface="Times New Roman" charset="0"/>
                <a:cs typeface="+mn-cs"/>
              </a:rPr>
              <a:t> </a:t>
            </a:r>
            <a:r>
              <a:rPr lang="en-US" sz="1400">
                <a:latin typeface="Times New Roman" charset="0"/>
                <a:cs typeface="+mn-cs"/>
              </a:rPr>
              <a:t>and are located on the </a:t>
            </a:r>
            <a:r>
              <a:rPr lang="ja-JP" altLang="en-US" sz="1400">
                <a:latin typeface="Arial"/>
                <a:cs typeface="+mn-cs"/>
              </a:rPr>
              <a:t>“</a:t>
            </a:r>
            <a:r>
              <a:rPr lang="en-US" sz="1400" u="sng">
                <a:solidFill>
                  <a:srgbClr val="0B396A"/>
                </a:solidFill>
                <a:latin typeface="Times New Roman" charset="0"/>
                <a:cs typeface="+mn-cs"/>
              </a:rPr>
              <a:t>metal line</a:t>
            </a:r>
            <a:r>
              <a:rPr lang="ja-JP" altLang="en-US" sz="1400">
                <a:latin typeface="Arial"/>
                <a:cs typeface="+mn-cs"/>
              </a:rPr>
              <a:t>”</a:t>
            </a:r>
            <a:r>
              <a:rPr lang="en-US" sz="1400">
                <a:latin typeface="Times New Roman" charset="0"/>
                <a:cs typeface="+mn-cs"/>
              </a:rPr>
              <a:t>  between the </a:t>
            </a:r>
            <a:r>
              <a:rPr lang="en-US" sz="1400">
                <a:solidFill>
                  <a:srgbClr val="CA6500"/>
                </a:solidFill>
                <a:latin typeface="Times New Roman" charset="0"/>
                <a:cs typeface="+mn-cs"/>
              </a:rPr>
              <a:t>metals</a:t>
            </a:r>
            <a:r>
              <a:rPr lang="en-US" sz="1400">
                <a:latin typeface="Times New Roman" charset="0"/>
                <a:cs typeface="+mn-cs"/>
              </a:rPr>
              <a:t> and </a:t>
            </a:r>
            <a:r>
              <a:rPr lang="en-US" sz="1400">
                <a:solidFill>
                  <a:srgbClr val="49694C"/>
                </a:solidFill>
                <a:latin typeface="Times New Roman" charset="0"/>
                <a:cs typeface="+mn-cs"/>
              </a:rPr>
              <a:t>non-metals</a:t>
            </a:r>
            <a:r>
              <a:rPr lang="en-US" sz="1400">
                <a:latin typeface="Times New Roman" charset="0"/>
                <a:cs typeface="+mn-cs"/>
              </a:rPr>
              <a:t>.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685800" y="5029200"/>
            <a:ext cx="81534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3177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chemeClr val="tx2"/>
              </a:buClr>
              <a:buSzPct val="60000"/>
              <a:buFont typeface="Wingdings" charset="0"/>
              <a:buChar char="n"/>
            </a:pPr>
            <a:r>
              <a:rPr lang="en-US" sz="1400"/>
              <a:t>Group 1A called </a:t>
            </a:r>
            <a:r>
              <a:rPr lang="en-US" sz="1400">
                <a:solidFill>
                  <a:schemeClr val="hlink"/>
                </a:solidFill>
              </a:rPr>
              <a:t>alkalai metals</a:t>
            </a:r>
            <a:r>
              <a:rPr lang="en-US" sz="1400"/>
              <a:t> (except H) - remember this and </a:t>
            </a:r>
            <a:r>
              <a:rPr lang="en-US" sz="1400">
                <a:solidFill>
                  <a:schemeClr val="hlink"/>
                </a:solidFill>
              </a:rPr>
              <a:t>learn all names and symbols in 1A</a:t>
            </a:r>
            <a:endParaRPr lang="en-US" sz="1400"/>
          </a:p>
          <a:p>
            <a:pPr>
              <a:buClr>
                <a:schemeClr val="tx2"/>
              </a:buClr>
              <a:buSzPct val="60000"/>
              <a:buFont typeface="Wingdings" charset="0"/>
              <a:buChar char="n"/>
            </a:pPr>
            <a:r>
              <a:rPr lang="en-US" sz="1400"/>
              <a:t>Group 2A called </a:t>
            </a:r>
            <a:r>
              <a:rPr lang="en-US" sz="1400">
                <a:solidFill>
                  <a:schemeClr val="hlink"/>
                </a:solidFill>
              </a:rPr>
              <a:t>alkaline earth metals</a:t>
            </a:r>
            <a:r>
              <a:rPr lang="en-US" sz="1400"/>
              <a:t> - remember this and </a:t>
            </a:r>
            <a:r>
              <a:rPr lang="en-US" sz="1400">
                <a:solidFill>
                  <a:schemeClr val="hlink"/>
                </a:solidFill>
              </a:rPr>
              <a:t>learn all names and symbols in 2A</a:t>
            </a:r>
            <a:endParaRPr lang="en-US" sz="1400"/>
          </a:p>
          <a:p>
            <a:pPr>
              <a:buClr>
                <a:schemeClr val="tx2"/>
              </a:buClr>
              <a:buSzPct val="60000"/>
              <a:buFont typeface="Wingdings" charset="0"/>
              <a:buChar char="n"/>
            </a:pPr>
            <a:r>
              <a:rPr lang="en-US" sz="1400"/>
              <a:t>Group 6A called </a:t>
            </a:r>
            <a:r>
              <a:rPr lang="en-US" sz="1400">
                <a:solidFill>
                  <a:schemeClr val="hlink"/>
                </a:solidFill>
              </a:rPr>
              <a:t>chalcogens</a:t>
            </a:r>
            <a:r>
              <a:rPr lang="en-US" sz="1400"/>
              <a:t> - remember this and </a:t>
            </a:r>
            <a:r>
              <a:rPr lang="en-US" sz="1400">
                <a:solidFill>
                  <a:schemeClr val="hlink"/>
                </a:solidFill>
              </a:rPr>
              <a:t>learn all names and symbols in Group 6A</a:t>
            </a:r>
          </a:p>
          <a:p>
            <a:pPr>
              <a:buClr>
                <a:schemeClr val="tx2"/>
              </a:buClr>
              <a:buSzPct val="60000"/>
              <a:buFont typeface="Wingdings" charset="0"/>
              <a:buChar char="n"/>
            </a:pPr>
            <a:r>
              <a:rPr lang="en-US" sz="1400"/>
              <a:t>Group 7A called </a:t>
            </a:r>
            <a:r>
              <a:rPr lang="en-US" sz="1400">
                <a:solidFill>
                  <a:schemeClr val="hlink"/>
                </a:solidFill>
              </a:rPr>
              <a:t>halogens</a:t>
            </a:r>
            <a:r>
              <a:rPr lang="en-US" sz="1400"/>
              <a:t> - remember this and </a:t>
            </a:r>
            <a:r>
              <a:rPr lang="en-US" sz="1400">
                <a:solidFill>
                  <a:schemeClr val="hlink"/>
                </a:solidFill>
              </a:rPr>
              <a:t>learn all symbols and names in this group</a:t>
            </a:r>
            <a:endParaRPr lang="en-US" sz="1400"/>
          </a:p>
          <a:p>
            <a:pPr>
              <a:buClr>
                <a:schemeClr val="tx2"/>
              </a:buClr>
              <a:buSzPct val="60000"/>
              <a:buFont typeface="Wingdings" charset="0"/>
              <a:buChar char="n"/>
            </a:pPr>
            <a:r>
              <a:rPr lang="en-US" sz="1400"/>
              <a:t>Group 8A called </a:t>
            </a:r>
            <a:r>
              <a:rPr lang="en-US" sz="1400">
                <a:solidFill>
                  <a:schemeClr val="hlink"/>
                </a:solidFill>
              </a:rPr>
              <a:t>noble gases</a:t>
            </a:r>
            <a:r>
              <a:rPr lang="en-US" sz="1400"/>
              <a:t> - remember this and </a:t>
            </a:r>
            <a:r>
              <a:rPr lang="en-US" sz="1400">
                <a:solidFill>
                  <a:schemeClr val="hlink"/>
                </a:solidFill>
              </a:rPr>
              <a:t>learn names and symbols of all</a:t>
            </a:r>
            <a:r>
              <a:rPr lang="en-US" sz="1400"/>
              <a:t> </a:t>
            </a:r>
            <a:r>
              <a:rPr lang="en-US" sz="1400">
                <a:solidFill>
                  <a:schemeClr val="hlink"/>
                </a:solidFill>
              </a:rPr>
              <a:t>noble gases</a:t>
            </a:r>
            <a:endParaRPr lang="en-US" sz="1400"/>
          </a:p>
          <a:p>
            <a:pPr>
              <a:buClr>
                <a:schemeClr val="tx2"/>
              </a:buClr>
              <a:buSzPct val="60000"/>
              <a:buFont typeface="Wingdings" charset="0"/>
              <a:buChar char="n"/>
            </a:pPr>
            <a:r>
              <a:rPr lang="en-US" sz="1400">
                <a:solidFill>
                  <a:schemeClr val="hlink"/>
                </a:solidFill>
              </a:rPr>
              <a:t>Learn names and symbols of Pd, Pt, Groups 1B, 2B, 3A, 4A, 5A, and first row of transition metals</a:t>
            </a:r>
            <a:r>
              <a:rPr lang="en-US" sz="1400"/>
              <a:t> </a:t>
            </a:r>
          </a:p>
        </p:txBody>
      </p:sp>
      <p:pic>
        <p:nvPicPr>
          <p:cNvPr id="47111" name="Picture 7" descr="Periodic Tabl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4648200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80DA-A685-BE4B-B8F2-5F2304300F7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Atomic Theory of Matter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2800">
                <a:cs typeface="+mn-cs"/>
              </a:rPr>
              <a:t>	The theory that atoms are the fundamental building blocks of matter reemerged in the early 19th century, championed by John Dalton.</a:t>
            </a:r>
          </a:p>
        </p:txBody>
      </p:sp>
      <p:pic>
        <p:nvPicPr>
          <p:cNvPr id="18436" name="Picture 4" descr="John Dalt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8738" y="2017713"/>
            <a:ext cx="3517900" cy="4114800"/>
          </a:xfrm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10C56-220C-B447-87F1-06F35FE7696B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Ions and Molecules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685800" y="2133600"/>
            <a:ext cx="72390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800">
                <a:solidFill>
                  <a:srgbClr val="977231"/>
                </a:solidFill>
              </a:rPr>
              <a:t>Molecules</a:t>
            </a:r>
            <a:r>
              <a:rPr lang="en-US" sz="1800"/>
              <a:t> are ultrasmall particles made from more than one atom where </a:t>
            </a:r>
            <a:r>
              <a:rPr lang="en-US" sz="1800">
                <a:solidFill>
                  <a:srgbClr val="977231"/>
                </a:solidFill>
              </a:rPr>
              <a:t>the particle has no charge</a:t>
            </a:r>
            <a:r>
              <a:rPr lang="en-US" sz="1800"/>
              <a:t> (equal protons and electrons)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800"/>
              <a:t>Molecules are made from H, metalloids and nonmetals ONLY - no metals!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800">
                <a:solidFill>
                  <a:srgbClr val="6B3EA9"/>
                </a:solidFill>
              </a:rPr>
              <a:t>Ions</a:t>
            </a:r>
            <a:r>
              <a:rPr lang="en-US" sz="1800"/>
              <a:t> are ultrasmall particles made from one or more atoms where these particles have some </a:t>
            </a:r>
            <a:r>
              <a:rPr lang="en-US" sz="1800">
                <a:solidFill>
                  <a:srgbClr val="6B3EA9"/>
                </a:solidFill>
              </a:rPr>
              <a:t>charge</a:t>
            </a:r>
            <a:r>
              <a:rPr lang="en-US" sz="1800"/>
              <a:t> (unequal protons and electrons)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800"/>
              <a:t>Ions with </a:t>
            </a:r>
            <a:r>
              <a:rPr lang="en-US" sz="1800">
                <a:solidFill>
                  <a:srgbClr val="005C4A"/>
                </a:solidFill>
              </a:rPr>
              <a:t>POSITIVE</a:t>
            </a:r>
            <a:r>
              <a:rPr lang="en-US" sz="1800"/>
              <a:t> charges are called </a:t>
            </a:r>
            <a:r>
              <a:rPr lang="en-US" sz="1800">
                <a:solidFill>
                  <a:srgbClr val="005C4A"/>
                </a:solidFill>
              </a:rPr>
              <a:t>CATIONS</a:t>
            </a:r>
            <a:endParaRPr lang="en-US" sz="1800"/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800"/>
              <a:t>Ions with </a:t>
            </a:r>
            <a:r>
              <a:rPr lang="en-US" sz="1800">
                <a:solidFill>
                  <a:schemeClr val="hlink"/>
                </a:solidFill>
              </a:rPr>
              <a:t>NEGATIVE</a:t>
            </a:r>
            <a:r>
              <a:rPr lang="en-US" sz="1800"/>
              <a:t> charges are called </a:t>
            </a:r>
            <a:r>
              <a:rPr lang="en-US" sz="1800">
                <a:solidFill>
                  <a:schemeClr val="hlink"/>
                </a:solidFill>
              </a:rPr>
              <a:t>ANIONS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800"/>
              <a:t>Ions can be made from any kind of atoms, metals, H, metalloids, and/or nonmetals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4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4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4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4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4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4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4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4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4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B70B4-73EC-2141-A4A7-9172837D2FC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Molecular Chemical Formulas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2362200"/>
            <a:ext cx="4953000" cy="3810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600">
                <a:cs typeface="+mn-cs"/>
              </a:rPr>
              <a:t>Chemical formulas of </a:t>
            </a:r>
            <a:r>
              <a:rPr lang="en-US" sz="1600">
                <a:solidFill>
                  <a:srgbClr val="005C4A"/>
                </a:solidFill>
                <a:cs typeface="+mn-cs"/>
              </a:rPr>
              <a:t>MOLECULAR</a:t>
            </a:r>
            <a:r>
              <a:rPr lang="en-US" sz="1600">
                <a:cs typeface="+mn-cs"/>
              </a:rPr>
              <a:t> compounds tell you what kinds of atoms are bonded together to make a molecule of a compound.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>
                <a:cs typeface="+mn-cs"/>
              </a:rPr>
              <a:t>The subscript to the right of the symbol of an element tells the number of atoms of that element in one molecule of the compound.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>
                <a:cs typeface="+mn-cs"/>
              </a:rPr>
              <a:t>The chemical formula for water is H</a:t>
            </a:r>
            <a:r>
              <a:rPr lang="en-US" sz="1600" baseline="-25000">
                <a:cs typeface="+mn-cs"/>
              </a:rPr>
              <a:t>2</a:t>
            </a:r>
            <a:r>
              <a:rPr lang="en-US" sz="1600">
                <a:cs typeface="+mn-cs"/>
              </a:rPr>
              <a:t>O because each water </a:t>
            </a:r>
            <a:r>
              <a:rPr lang="en-US" sz="1600">
                <a:solidFill>
                  <a:srgbClr val="005C4A"/>
                </a:solidFill>
                <a:cs typeface="+mn-cs"/>
              </a:rPr>
              <a:t>MOLECULE</a:t>
            </a:r>
            <a:r>
              <a:rPr lang="en-US" sz="1600">
                <a:cs typeface="+mn-cs"/>
              </a:rPr>
              <a:t> contains two hydrogen atoms and one oxygen atom.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>
                <a:solidFill>
                  <a:schemeClr val="hlink"/>
                </a:solidFill>
                <a:cs typeface="+mn-cs"/>
              </a:rPr>
              <a:t>If a chemical formula has NO METALS in it, NO CHARGE (positive or negative), and no NH</a:t>
            </a:r>
            <a:r>
              <a:rPr lang="en-US" sz="1600" baseline="-25000">
                <a:solidFill>
                  <a:schemeClr val="hlink"/>
                </a:solidFill>
                <a:cs typeface="+mn-cs"/>
              </a:rPr>
              <a:t>4</a:t>
            </a:r>
            <a:r>
              <a:rPr lang="en-US" sz="1600">
                <a:solidFill>
                  <a:schemeClr val="hlink"/>
                </a:solidFill>
                <a:cs typeface="+mn-cs"/>
              </a:rPr>
              <a:t> it is usually a MOLECULAR chemical formula (exceptions later in the course).  LEARN THIS!</a:t>
            </a:r>
            <a:endParaRPr lang="en-US" sz="1600">
              <a:cs typeface="+mn-cs"/>
            </a:endParaRPr>
          </a:p>
        </p:txBody>
      </p:sp>
      <p:pic>
        <p:nvPicPr>
          <p:cNvPr id="90116" name="Picture 4" descr="02_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057400"/>
            <a:ext cx="2286000" cy="457041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61EE0-9A9E-534B-9C19-9F8A72E53CDF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Ionic Chemical Formulas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3733800" y="1981200"/>
            <a:ext cx="464820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400"/>
              <a:t>Ionic formulas are a little trickier than molecular ones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400"/>
              <a:t>The formula for an ION works like a molecular formula, except that a charge is included as a superscript to the right of the formula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400"/>
              <a:t>The formula for calcium ion is Ca</a:t>
            </a:r>
            <a:r>
              <a:rPr lang="en-US" sz="1400" baseline="30000"/>
              <a:t>2+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400"/>
              <a:t>The formula for phosphate ion is PO</a:t>
            </a:r>
            <a:r>
              <a:rPr lang="en-US" sz="1400" baseline="-25000"/>
              <a:t>4</a:t>
            </a:r>
            <a:r>
              <a:rPr lang="en-US" sz="1400" baseline="30000"/>
              <a:t>3-</a:t>
            </a:r>
            <a:r>
              <a:rPr lang="en-US" sz="1400"/>
              <a:t> 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400"/>
              <a:t>Ionic COMPOUNDS have formulas which are NEUTRAL (no charges written) because the total amount of positive charge equals the total amount of negative charge in the formula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400"/>
              <a:t>Calcium phosphate</a:t>
            </a:r>
            <a:r>
              <a:rPr lang="ja-JP" altLang="en-US" sz="1400"/>
              <a:t>’</a:t>
            </a:r>
            <a:r>
              <a:rPr lang="en-US" altLang="ja-JP" sz="1400"/>
              <a:t>s formula has 6 positive charges from the 3 calcium ions, and 6 negative charges from the 2 phosphate ions, so this formula is neutral overall (</a:t>
            </a:r>
            <a:r>
              <a:rPr lang="en-US" altLang="ja-JP" sz="1400">
                <a:solidFill>
                  <a:schemeClr val="hlink"/>
                </a:solidFill>
              </a:rPr>
              <a:t>the positive and negative charges cancel</a:t>
            </a:r>
            <a:r>
              <a:rPr lang="en-US" altLang="ja-JP" sz="1400"/>
              <a:t>)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400">
                <a:solidFill>
                  <a:schemeClr val="hlink"/>
                </a:solidFill>
              </a:rPr>
              <a:t>In this course ionic compounds have formulas with metals AND nonmetals in them or they have ammonium (NH</a:t>
            </a:r>
            <a:r>
              <a:rPr lang="en-US" sz="1400" baseline="-25000">
                <a:solidFill>
                  <a:schemeClr val="hlink"/>
                </a:solidFill>
              </a:rPr>
              <a:t>4</a:t>
            </a:r>
            <a:r>
              <a:rPr lang="en-US" sz="1400">
                <a:solidFill>
                  <a:schemeClr val="hlink"/>
                </a:solidFill>
              </a:rPr>
              <a:t>) in the beginning of the formula</a:t>
            </a:r>
            <a:r>
              <a:rPr lang="en-US" sz="1400"/>
              <a:t> </a:t>
            </a:r>
          </a:p>
        </p:txBody>
      </p:sp>
      <p:pic>
        <p:nvPicPr>
          <p:cNvPr id="92176" name="Picture 16" descr="Calc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8382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7" name="Picture 17" descr="Phosph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13081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8" name="Picture 18" descr="remain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281940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5AA51-6002-6F49-B701-17C92854D034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Writing Ionic Formulas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3429000"/>
            <a:ext cx="7772400" cy="2819400"/>
          </a:xfrm>
        </p:spPr>
        <p:txBody>
          <a:bodyPr/>
          <a:lstStyle/>
          <a:p>
            <a:pPr lvl="1" eaLnBrk="1" hangingPunct="1">
              <a:buClr>
                <a:schemeClr val="folHlink"/>
              </a:buClr>
              <a:defRPr/>
            </a:pPr>
            <a:r>
              <a:rPr lang="en-US" sz="2400"/>
              <a:t>The charge on the cation becomes the subscript on the anion.</a:t>
            </a:r>
          </a:p>
          <a:p>
            <a:pPr lvl="1" eaLnBrk="1" hangingPunct="1">
              <a:buClr>
                <a:schemeClr val="folHlink"/>
              </a:buClr>
              <a:defRPr/>
            </a:pPr>
            <a:r>
              <a:rPr lang="en-US" sz="2400"/>
              <a:t>The charge on the anion becomes the subscript on the cation.</a:t>
            </a:r>
          </a:p>
          <a:p>
            <a:pPr lvl="1" eaLnBrk="1" hangingPunct="1">
              <a:buClr>
                <a:schemeClr val="folHlink"/>
              </a:buClr>
              <a:defRPr/>
            </a:pPr>
            <a:r>
              <a:rPr lang="en-US" sz="2400"/>
              <a:t>If these subscripts are not in the lowest whole-number ratio, divide them by the greatest common factor (ie. Pb</a:t>
            </a:r>
            <a:r>
              <a:rPr lang="en-US" sz="2400" baseline="30000"/>
              <a:t>4+</a:t>
            </a:r>
            <a:r>
              <a:rPr lang="en-US" sz="2400"/>
              <a:t> + O</a:t>
            </a:r>
            <a:r>
              <a:rPr lang="en-US" sz="2400" baseline="30000"/>
              <a:t>2-</a:t>
            </a:r>
            <a:r>
              <a:rPr lang="en-US" sz="2400"/>
              <a:t> makes PbO</a:t>
            </a:r>
            <a:r>
              <a:rPr lang="en-US" sz="2400" baseline="-25000"/>
              <a:t>2</a:t>
            </a:r>
            <a:r>
              <a:rPr lang="en-US" sz="2400"/>
              <a:t> and NOT Pb</a:t>
            </a:r>
            <a:r>
              <a:rPr lang="en-US" sz="2400" baseline="-25000"/>
              <a:t>2</a:t>
            </a:r>
            <a:r>
              <a:rPr lang="en-US" sz="2400"/>
              <a:t>O</a:t>
            </a:r>
            <a:r>
              <a:rPr lang="en-US" sz="2400" baseline="-25000"/>
              <a:t>4</a:t>
            </a:r>
            <a:endParaRPr lang="en-US" sz="2400"/>
          </a:p>
        </p:txBody>
      </p:sp>
      <p:pic>
        <p:nvPicPr>
          <p:cNvPr id="104452" name="Picture 4" descr="Criss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2362200"/>
            <a:ext cx="3200400" cy="80327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58064-9C2C-B345-8915-6A5CCE6A930D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Ionic Bond Formation</a:t>
            </a:r>
          </a:p>
        </p:txBody>
      </p:sp>
      <p:sp>
        <p:nvSpPr>
          <p:cNvPr id="102418" name="Text Box 18"/>
          <p:cNvSpPr txBox="1">
            <a:spLocks noChangeArrowheads="1"/>
          </p:cNvSpPr>
          <p:nvPr/>
        </p:nvSpPr>
        <p:spPr bwMode="auto">
          <a:xfrm>
            <a:off x="685800" y="4038600"/>
            <a:ext cx="76962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3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400"/>
              <a:t>When a metal atom meets a nonmetal atom the metal atom can give one or more electrons to the nonmetal atom</a:t>
            </a:r>
          </a:p>
          <a:p>
            <a:pPr>
              <a:spcBef>
                <a:spcPct val="3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400"/>
              <a:t>Nonmetal atoms like electrons more than metal atoms do.</a:t>
            </a:r>
          </a:p>
          <a:p>
            <a:pPr>
              <a:spcBef>
                <a:spcPct val="3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400"/>
              <a:t>The metal atom loses negative-charged electron(s) and becomes a (positive) cation</a:t>
            </a:r>
          </a:p>
          <a:p>
            <a:pPr>
              <a:spcBef>
                <a:spcPct val="3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400"/>
              <a:t>The nonmetal atom gains negative-charged electron(s) and becomes a (negative) anion</a:t>
            </a:r>
          </a:p>
          <a:p>
            <a:pPr>
              <a:spcBef>
                <a:spcPct val="3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400"/>
              <a:t>The anion and cation are now held together by opposite charge attraction, an </a:t>
            </a:r>
            <a:r>
              <a:rPr lang="en-US" sz="1400">
                <a:solidFill>
                  <a:schemeClr val="hlink"/>
                </a:solidFill>
              </a:rPr>
              <a:t>IONIC BOND</a:t>
            </a:r>
            <a:endParaRPr lang="en-US" sz="1400"/>
          </a:p>
          <a:p>
            <a:pPr>
              <a:spcBef>
                <a:spcPct val="3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400"/>
              <a:t>Lots of atoms doing this leads to an </a:t>
            </a:r>
            <a:r>
              <a:rPr lang="en-US" sz="1400">
                <a:solidFill>
                  <a:schemeClr val="hlink"/>
                </a:solidFill>
              </a:rPr>
              <a:t>IONIC LATTICE</a:t>
            </a:r>
            <a:r>
              <a:rPr lang="en-US" sz="1400"/>
              <a:t> shown in picture above</a:t>
            </a:r>
          </a:p>
          <a:p>
            <a:pPr>
              <a:spcBef>
                <a:spcPct val="3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400"/>
              <a:t>Notice there are no distinct pairs of sodium and chloride ions  - the formula NaCl doesn</a:t>
            </a:r>
            <a:r>
              <a:rPr lang="ja-JP" altLang="en-US" sz="1400"/>
              <a:t>’</a:t>
            </a:r>
            <a:r>
              <a:rPr lang="en-US" altLang="ja-JP" sz="1400"/>
              <a:t>t describe individual particles like molecules </a:t>
            </a:r>
            <a:endParaRPr lang="en-US" sz="1400"/>
          </a:p>
        </p:txBody>
      </p:sp>
      <p:pic>
        <p:nvPicPr>
          <p:cNvPr id="61445" name="Picture 20" descr="NaCl for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5341938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1" name="Picture 21" descr="elect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133350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2" name="Picture 22" descr="elect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133350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3" name="Picture 23" descr="elect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3200"/>
            <a:ext cx="133350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4" name="Picture 24" descr="elect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133350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5" name="Picture 25" descr="elect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133350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6" name="Picture 26" descr="elect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00400"/>
            <a:ext cx="133350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7" name="Picture 27" descr="elect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52800"/>
            <a:ext cx="133350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1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CBEBC-C5AF-DA45-91DC-CBAA8277F25F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Cations</a:t>
            </a:r>
          </a:p>
        </p:txBody>
      </p:sp>
      <p:pic>
        <p:nvPicPr>
          <p:cNvPr id="157702" name="Picture 6" descr="SingleChargeCation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905000"/>
            <a:ext cx="4648200" cy="2552700"/>
          </a:xfrm>
        </p:spPr>
      </p:pic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5486400" y="1905000"/>
            <a:ext cx="32004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/>
              <a:t>Cations are easier to name than anions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/>
              <a:t>The </a:t>
            </a:r>
            <a:r>
              <a:rPr lang="en-US" u="sng"/>
              <a:t>METAL</a:t>
            </a:r>
            <a:r>
              <a:rPr lang="en-US"/>
              <a:t> cations from column 1A (not H), the cations from column 2A, Al, Ga, Zn, Cd, and Ag have the same names as the neutral atoms they are made from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/>
              <a:t>Ex: Ca</a:t>
            </a:r>
            <a:r>
              <a:rPr lang="en-US" baseline="30000"/>
              <a:t>2+</a:t>
            </a:r>
            <a:r>
              <a:rPr lang="en-US"/>
              <a:t> is calcium ion</a:t>
            </a: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762000" y="4572000"/>
            <a:ext cx="7772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>
                <a:solidFill>
                  <a:srgbClr val="DD7D00"/>
                </a:solidFill>
              </a:rPr>
              <a:t>The </a:t>
            </a:r>
            <a:r>
              <a:rPr lang="en-US" u="sng">
                <a:solidFill>
                  <a:srgbClr val="DD7D00"/>
                </a:solidFill>
              </a:rPr>
              <a:t>METAL</a:t>
            </a:r>
            <a:r>
              <a:rPr lang="en-US">
                <a:solidFill>
                  <a:srgbClr val="DD7D00"/>
                </a:solidFill>
              </a:rPr>
              <a:t> cations in column 1A always have +1 charge, ie. potassium ion, K</a:t>
            </a:r>
            <a:r>
              <a:rPr lang="en-US" baseline="30000">
                <a:solidFill>
                  <a:srgbClr val="DD7D00"/>
                </a:solidFill>
              </a:rPr>
              <a:t>+</a:t>
            </a:r>
            <a:endParaRPr lang="en-US"/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>
                <a:solidFill>
                  <a:srgbClr val="1F4804"/>
                </a:solidFill>
              </a:rPr>
              <a:t>The cations in column 2A always have +2 charge, ie. Barium ion, Ba</a:t>
            </a:r>
            <a:r>
              <a:rPr lang="en-US" baseline="30000">
                <a:solidFill>
                  <a:srgbClr val="1F4804"/>
                </a:solidFill>
              </a:rPr>
              <a:t>2+</a:t>
            </a:r>
            <a:endParaRPr lang="en-US"/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>
                <a:solidFill>
                  <a:schemeClr val="hlink"/>
                </a:solidFill>
              </a:rPr>
              <a:t>The cations made from Al and Ga always have +3 charge, Al</a:t>
            </a:r>
            <a:r>
              <a:rPr lang="en-US" baseline="30000">
                <a:solidFill>
                  <a:schemeClr val="hlink"/>
                </a:solidFill>
              </a:rPr>
              <a:t>3+</a:t>
            </a:r>
            <a:r>
              <a:rPr lang="en-US">
                <a:solidFill>
                  <a:schemeClr val="hlink"/>
                </a:solidFill>
              </a:rPr>
              <a:t> and Ga</a:t>
            </a:r>
            <a:r>
              <a:rPr lang="en-US" baseline="30000">
                <a:solidFill>
                  <a:schemeClr val="hlink"/>
                </a:solidFill>
              </a:rPr>
              <a:t>3+</a:t>
            </a:r>
            <a:endParaRPr lang="en-US"/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>
                <a:solidFill>
                  <a:srgbClr val="1F4804"/>
                </a:solidFill>
              </a:rPr>
              <a:t>The cations made from Zn and Cd always have +2 charge, ie. Zn</a:t>
            </a:r>
            <a:r>
              <a:rPr lang="en-US" baseline="30000">
                <a:solidFill>
                  <a:srgbClr val="1F4804"/>
                </a:solidFill>
              </a:rPr>
              <a:t>2+</a:t>
            </a:r>
            <a:r>
              <a:rPr lang="en-US">
                <a:solidFill>
                  <a:srgbClr val="1F4804"/>
                </a:solidFill>
              </a:rPr>
              <a:t> and Cd</a:t>
            </a:r>
            <a:r>
              <a:rPr lang="en-US" baseline="30000">
                <a:solidFill>
                  <a:srgbClr val="1F4804"/>
                </a:solidFill>
              </a:rPr>
              <a:t>2+</a:t>
            </a:r>
            <a:endParaRPr lang="en-US"/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>
                <a:solidFill>
                  <a:srgbClr val="DD7D00"/>
                </a:solidFill>
              </a:rPr>
              <a:t>Silver ion always has +1 charge, ie. Ag</a:t>
            </a:r>
            <a:r>
              <a:rPr lang="en-US" baseline="30000">
                <a:solidFill>
                  <a:srgbClr val="DD7D00"/>
                </a:solidFill>
              </a:rPr>
              <a:t>+</a:t>
            </a:r>
            <a:endParaRPr lang="en-US"/>
          </a:p>
        </p:txBody>
      </p:sp>
      <p:pic>
        <p:nvPicPr>
          <p:cNvPr id="157705" name="Picture 9" descr="Col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6080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6" name="Picture 10" descr="Col2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584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10" name="Picture 14" descr="AlG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40386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12" name="Picture 16" descr="ZnC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40386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13" name="Picture 17" descr="A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4038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7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7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7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7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7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7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7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7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7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7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 build="p"/>
      <p:bldP spid="15770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A9B88-68E4-F045-A397-4944CC74F257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Cations</a:t>
            </a:r>
          </a:p>
        </p:txBody>
      </p:sp>
      <p:pic>
        <p:nvPicPr>
          <p:cNvPr id="160772" name="Picture 4" descr="MultiChargeCation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905000"/>
            <a:ext cx="4572000" cy="2511425"/>
          </a:xfrm>
        </p:spPr>
      </p:pic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62000" y="4419600"/>
            <a:ext cx="75438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400"/>
              <a:t>Most of the metallic elements on the Periodic Table can form at least two DIFFERENT cations which have different charges (yellow highlighted elements)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400"/>
              <a:t>For example manganese can form manganese(II), Mn</a:t>
            </a:r>
            <a:r>
              <a:rPr lang="en-US" sz="1400" baseline="30000"/>
              <a:t>2+</a:t>
            </a:r>
            <a:r>
              <a:rPr lang="en-US" sz="1400"/>
              <a:t> or manganese(IV), Mn</a:t>
            </a:r>
            <a:r>
              <a:rPr lang="en-US" sz="1400" baseline="30000"/>
              <a:t>4+</a:t>
            </a:r>
            <a:r>
              <a:rPr lang="en-US" sz="1400"/>
              <a:t> or  manganese(VII), Mn</a:t>
            </a:r>
            <a:r>
              <a:rPr lang="en-US" sz="1400" baseline="30000"/>
              <a:t>7+</a:t>
            </a:r>
            <a:endParaRPr lang="en-US" sz="1400"/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400"/>
              <a:t>To name cations where there is more than one possible charge for the ion you need to use Roman numerals and parentheses like in the manganese case above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400"/>
              <a:t>If a cation </a:t>
            </a:r>
            <a:r>
              <a:rPr lang="en-US" sz="1400" u="sng"/>
              <a:t>is made from an alkalai metal, an alkaline earth metal, or aluminum</a:t>
            </a:r>
            <a:r>
              <a:rPr lang="en-US" sz="1400"/>
              <a:t> you are </a:t>
            </a:r>
            <a:r>
              <a:rPr lang="en-US" sz="1400" u="sng"/>
              <a:t>NOT ALLOWED</a:t>
            </a:r>
            <a:r>
              <a:rPr lang="en-US" sz="1400"/>
              <a:t> to use Roman numerals in parentheses.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0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0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0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0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0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14E35-4816-8043-B383-79CE591A03CA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Figuring Out Cation Charges</a:t>
            </a:r>
          </a:p>
        </p:txBody>
      </p:sp>
      <p:pic>
        <p:nvPicPr>
          <p:cNvPr id="86020" name="Picture 5" descr="Mn2O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4872038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838200" y="4419600"/>
            <a:ext cx="7848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0988" indent="-280988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400"/>
              <a:t>Each oxide ion has a charge of -2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400"/>
              <a:t>7 oxide ions have a subtotal charge of -2 x 7 = -14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400"/>
              <a:t>Since the formula has to be uncharged the 2 manganese ions have to have a +14 subtotal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400"/>
              <a:t>The +14 subtotal divided evenly over 2 manganese ions gives each manganese +14 / 2 = +7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1400"/>
              <a:t>This compound is manganese(</a:t>
            </a:r>
            <a:r>
              <a:rPr lang="en-US" sz="1400">
                <a:solidFill>
                  <a:schemeClr val="hlink"/>
                </a:solidFill>
              </a:rPr>
              <a:t>VII</a:t>
            </a:r>
            <a:r>
              <a:rPr lang="en-US" sz="1400"/>
              <a:t>) oxide </a:t>
            </a:r>
          </a:p>
        </p:txBody>
      </p:sp>
      <p:pic>
        <p:nvPicPr>
          <p:cNvPr id="112648" name="Picture 8" descr="redminu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76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9" name="Picture 9" descr="blkminu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76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0" name="Picture 10" descr="redminus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2800"/>
            <a:ext cx="76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1" name="Picture 11" descr="blkminus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2800"/>
            <a:ext cx="76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2" name="Picture 12" descr="redplus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76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3" name="Picture 13" descr="blkplus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76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4" name="Picture 14" descr="redplus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76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26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26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3D149-5521-CF44-8AF0-C4278BABD6B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Dalton</a:t>
            </a:r>
            <a:r>
              <a:rPr lang="ja-JP" altLang="en-US">
                <a:latin typeface="Arial"/>
                <a:cs typeface="+mj-cs"/>
              </a:rPr>
              <a:t>’</a:t>
            </a:r>
            <a:r>
              <a:rPr lang="en-US">
                <a:cs typeface="+mj-cs"/>
              </a:rPr>
              <a:t>s Postulates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848600" cy="1371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rgbClr val="C82E32"/>
              </a:buClr>
              <a:buFont typeface="Wingdings" charset="0"/>
              <a:buNone/>
              <a:defRPr/>
            </a:pPr>
            <a:r>
              <a:rPr lang="en-US">
                <a:cs typeface="+mn-cs"/>
              </a:rPr>
              <a:t>	</a:t>
            </a:r>
            <a:r>
              <a:rPr lang="en-US" b="1">
                <a:latin typeface="Times New Roman" charset="0"/>
                <a:cs typeface="+mn-cs"/>
              </a:rPr>
              <a:t>All matter is composed of tiny particles    called </a:t>
            </a:r>
            <a:r>
              <a:rPr lang="en-US" b="1" u="sng">
                <a:solidFill>
                  <a:srgbClr val="0000FF"/>
                </a:solidFill>
                <a:latin typeface="Times New Roman" charset="0"/>
                <a:cs typeface="+mn-cs"/>
              </a:rPr>
              <a:t>atoms</a:t>
            </a:r>
            <a:r>
              <a:rPr lang="en-US" b="1">
                <a:latin typeface="Times New Roman" charset="0"/>
                <a:cs typeface="+mn-cs"/>
              </a:rPr>
              <a:t>.</a:t>
            </a:r>
          </a:p>
        </p:txBody>
      </p:sp>
      <p:pic>
        <p:nvPicPr>
          <p:cNvPr id="8197" name="Picture 4" descr="John Dal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14800"/>
            <a:ext cx="1879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86CD8-8B2E-E94B-9517-07231B155D5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Dalton</a:t>
            </a:r>
            <a:r>
              <a:rPr lang="ja-JP" altLang="en-US">
                <a:latin typeface="Arial"/>
                <a:cs typeface="+mj-cs"/>
              </a:rPr>
              <a:t>’</a:t>
            </a:r>
            <a:r>
              <a:rPr lang="en-US">
                <a:cs typeface="+mj-cs"/>
              </a:rPr>
              <a:t>s Postulates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305800" cy="1828800"/>
          </a:xfrm>
        </p:spPr>
        <p:txBody>
          <a:bodyPr/>
          <a:lstStyle/>
          <a:p>
            <a:pPr marL="609600" indent="-609600" eaLnBrk="1" hangingPunct="1">
              <a:buClr>
                <a:srgbClr val="C82E32"/>
              </a:buClr>
              <a:buFont typeface="Wingdings" charset="0"/>
              <a:buNone/>
              <a:defRPr/>
            </a:pPr>
            <a:r>
              <a:rPr lang="en-US">
                <a:cs typeface="+mn-cs"/>
              </a:rPr>
              <a:t>	</a:t>
            </a:r>
            <a:r>
              <a:rPr lang="en-US" b="1">
                <a:latin typeface="Times New Roman" charset="0"/>
                <a:cs typeface="+mn-cs"/>
              </a:rPr>
              <a:t>All </a:t>
            </a:r>
            <a:r>
              <a:rPr lang="en-US" b="1" u="sng">
                <a:solidFill>
                  <a:srgbClr val="0000FF"/>
                </a:solidFill>
                <a:latin typeface="Times New Roman" charset="0"/>
                <a:cs typeface="+mn-cs"/>
              </a:rPr>
              <a:t>atoms</a:t>
            </a:r>
            <a:r>
              <a:rPr lang="en-US">
                <a:latin typeface="Times New Roman" charset="0"/>
                <a:cs typeface="+mn-cs"/>
              </a:rPr>
              <a:t> </a:t>
            </a:r>
            <a:r>
              <a:rPr lang="en-US" b="1">
                <a:latin typeface="Times New Roman" charset="0"/>
                <a:cs typeface="+mn-cs"/>
              </a:rPr>
              <a:t>of a given </a:t>
            </a:r>
            <a:r>
              <a:rPr lang="en-US" b="1" u="sng">
                <a:solidFill>
                  <a:srgbClr val="FF0000"/>
                </a:solidFill>
                <a:latin typeface="Times New Roman" charset="0"/>
                <a:cs typeface="+mn-cs"/>
              </a:rPr>
              <a:t>element</a:t>
            </a:r>
            <a:r>
              <a:rPr lang="en-US">
                <a:latin typeface="Times New Roman" charset="0"/>
                <a:cs typeface="+mn-cs"/>
              </a:rPr>
              <a:t> </a:t>
            </a:r>
            <a:r>
              <a:rPr lang="en-US" b="1">
                <a:latin typeface="Times New Roman" charset="0"/>
                <a:cs typeface="+mn-cs"/>
              </a:rPr>
              <a:t>have identical chemical properties. Atoms of different elements have distinct properties.</a:t>
            </a:r>
          </a:p>
        </p:txBody>
      </p:sp>
      <p:pic>
        <p:nvPicPr>
          <p:cNvPr id="10245" name="Picture 4" descr="John Dal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1879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1EE98-680A-6A49-BB2A-537D4B63046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Dalton</a:t>
            </a:r>
            <a:r>
              <a:rPr lang="ja-JP" altLang="en-US">
                <a:latin typeface="Arial"/>
                <a:cs typeface="+mj-cs"/>
              </a:rPr>
              <a:t>’</a:t>
            </a:r>
            <a:r>
              <a:rPr lang="en-US">
                <a:cs typeface="+mj-cs"/>
              </a:rPr>
              <a:t>s Postulates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715375" cy="2286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rgbClr val="C82E32"/>
              </a:buClr>
              <a:buFont typeface="Wingdings" charset="0"/>
              <a:buNone/>
              <a:defRPr/>
            </a:pPr>
            <a:r>
              <a:rPr lang="en-US">
                <a:cs typeface="+mn-cs"/>
              </a:rPr>
              <a:t>	</a:t>
            </a:r>
            <a:r>
              <a:rPr lang="en-US" b="1">
                <a:latin typeface="Times New Roman" charset="0"/>
                <a:cs typeface="+mn-cs"/>
              </a:rPr>
              <a:t>In chemical reactions, </a:t>
            </a:r>
            <a:r>
              <a:rPr lang="en-US" b="1">
                <a:solidFill>
                  <a:srgbClr val="000000"/>
                </a:solidFill>
                <a:latin typeface="Times New Roman" charset="0"/>
                <a:cs typeface="+mn-cs"/>
              </a:rPr>
              <a:t>atoms of an element are </a:t>
            </a:r>
            <a:r>
              <a:rPr lang="en-US" b="1" i="1" u="sng">
                <a:solidFill>
                  <a:srgbClr val="FF0000"/>
                </a:solidFill>
                <a:latin typeface="Times New Roman" charset="0"/>
                <a:cs typeface="+mn-cs"/>
              </a:rPr>
              <a:t>not changed</a:t>
            </a:r>
            <a:r>
              <a:rPr lang="en-US" b="1" i="1">
                <a:solidFill>
                  <a:srgbClr val="FF0000"/>
                </a:solidFill>
                <a:latin typeface="Times New Roman" charset="0"/>
                <a:cs typeface="+mn-cs"/>
              </a:rPr>
              <a:t> </a:t>
            </a:r>
            <a:r>
              <a:rPr lang="en-US" b="1">
                <a:solidFill>
                  <a:srgbClr val="000000"/>
                </a:solidFill>
                <a:latin typeface="Times New Roman" charset="0"/>
                <a:cs typeface="+mn-cs"/>
              </a:rPr>
              <a:t>into different types of atoms; instead, a chemical reaction </a:t>
            </a:r>
            <a:r>
              <a:rPr lang="en-US" b="1">
                <a:latin typeface="Times New Roman" charset="0"/>
                <a:cs typeface="+mn-cs"/>
              </a:rPr>
              <a:t>changes the way atoms are combined. Atoms are neither created nor destroyed. </a:t>
            </a:r>
          </a:p>
        </p:txBody>
      </p:sp>
      <p:pic>
        <p:nvPicPr>
          <p:cNvPr id="12293" name="Picture 4" descr="John Dal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67200"/>
            <a:ext cx="1879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651A45-CD91-E442-9743-46520C92A90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Dalton</a:t>
            </a:r>
            <a:r>
              <a:rPr lang="ja-JP" altLang="en-US">
                <a:latin typeface="Arial"/>
                <a:cs typeface="+mj-cs"/>
              </a:rPr>
              <a:t>’</a:t>
            </a:r>
            <a:r>
              <a:rPr lang="en-US">
                <a:cs typeface="+mj-cs"/>
              </a:rPr>
              <a:t>s Postulates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534400" cy="1905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rgbClr val="C82E32"/>
              </a:buClr>
              <a:buFont typeface="Wingdings" charset="0"/>
              <a:buNone/>
              <a:defRPr/>
            </a:pPr>
            <a:r>
              <a:rPr lang="en-US">
                <a:cs typeface="+mn-cs"/>
              </a:rPr>
              <a:t>	</a:t>
            </a:r>
            <a:r>
              <a:rPr lang="en-US" b="1">
                <a:latin typeface="Times New Roman" charset="0"/>
                <a:cs typeface="+mn-cs"/>
              </a:rPr>
              <a:t>Atoms form chemical compounds by combining in whole-number ratios. All samples of a pure compound have the same combination of atoms. </a:t>
            </a:r>
          </a:p>
        </p:txBody>
      </p:sp>
      <p:pic>
        <p:nvPicPr>
          <p:cNvPr id="14341" name="Picture 4" descr="John Dal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1879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013"/>
            <a:ext cx="8458200" cy="63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7013"/>
            <a:ext cx="8458200" cy="63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286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 Hogan:Applications:Microsoft Office 2004:Templates:Presentations:Designs:Blends</Template>
  <TotalTime>9389</TotalTime>
  <Words>1611</Words>
  <Application>Microsoft Macintosh PowerPoint</Application>
  <PresentationFormat>On-screen Show (4:3)</PresentationFormat>
  <Paragraphs>177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Times New Roman</vt:lpstr>
      <vt:lpstr>Wingdings</vt:lpstr>
      <vt:lpstr>Blends</vt:lpstr>
      <vt:lpstr>PowerPoint Presentation</vt:lpstr>
      <vt:lpstr>Atomic Theory of Matter</vt:lpstr>
      <vt:lpstr>Dalton’s Postulates</vt:lpstr>
      <vt:lpstr>Dalton’s Postulates</vt:lpstr>
      <vt:lpstr>Dalton’s Postulates</vt:lpstr>
      <vt:lpstr>Dalton’s Postulates</vt:lpstr>
      <vt:lpstr>PowerPoint Presentation</vt:lpstr>
      <vt:lpstr>PowerPoint Presentation</vt:lpstr>
      <vt:lpstr>PowerPoint Presentation</vt:lpstr>
      <vt:lpstr>PowerPoint Presentation</vt:lpstr>
      <vt:lpstr>The Nuclear Atom</vt:lpstr>
      <vt:lpstr>Subatomic Particles</vt:lpstr>
      <vt:lpstr>Atomic Mass</vt:lpstr>
      <vt:lpstr>Average Mass</vt:lpstr>
      <vt:lpstr>Periodic Table</vt:lpstr>
      <vt:lpstr>Periodic Table</vt:lpstr>
      <vt:lpstr>Periodic Table</vt:lpstr>
      <vt:lpstr>Periodic Table</vt:lpstr>
      <vt:lpstr>Periodic Table Summary</vt:lpstr>
      <vt:lpstr>Ions and Molecules</vt:lpstr>
      <vt:lpstr>Molecular Chemical Formulas</vt:lpstr>
      <vt:lpstr>Ionic Chemical Formulas</vt:lpstr>
      <vt:lpstr>Writing Ionic Formulas</vt:lpstr>
      <vt:lpstr>Ionic Bond Formation</vt:lpstr>
      <vt:lpstr>Cations</vt:lpstr>
      <vt:lpstr>Cations</vt:lpstr>
      <vt:lpstr>Figuring Out Cation Charges</vt:lpstr>
    </vt:vector>
  </TitlesOfParts>
  <Company>John Hogan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Hogan</dc:creator>
  <cp:lastModifiedBy>John C Hogan</cp:lastModifiedBy>
  <cp:revision>100</cp:revision>
  <dcterms:created xsi:type="dcterms:W3CDTF">2008-05-20T20:25:54Z</dcterms:created>
  <dcterms:modified xsi:type="dcterms:W3CDTF">2024-08-13T19:55:53Z</dcterms:modified>
</cp:coreProperties>
</file>