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6"/>
  </p:notesMasterIdLst>
  <p:sldIdLst>
    <p:sldId id="258" r:id="rId2"/>
    <p:sldId id="281" r:id="rId3"/>
    <p:sldId id="283" r:id="rId4"/>
    <p:sldId id="284" r:id="rId5"/>
    <p:sldId id="285" r:id="rId6"/>
    <p:sldId id="287" r:id="rId7"/>
    <p:sldId id="289" r:id="rId8"/>
    <p:sldId id="290" r:id="rId9"/>
    <p:sldId id="291" r:id="rId10"/>
    <p:sldId id="261" r:id="rId11"/>
    <p:sldId id="262" r:id="rId12"/>
    <p:sldId id="263" r:id="rId13"/>
    <p:sldId id="269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EA9"/>
    <a:srgbClr val="834DCC"/>
    <a:srgbClr val="977231"/>
    <a:srgbClr val="DD7D00"/>
    <a:srgbClr val="FA9003"/>
    <a:srgbClr val="188B04"/>
    <a:srgbClr val="23BD08"/>
    <a:srgbClr val="184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787"/>
    <p:restoredTop sz="90884"/>
  </p:normalViewPr>
  <p:slideViewPr>
    <p:cSldViewPr>
      <p:cViewPr varScale="1">
        <p:scale>
          <a:sx n="116" d="100"/>
          <a:sy n="116" d="100"/>
        </p:scale>
        <p:origin x="3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DA0117-EF33-CD46-A532-3EF67950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04472C-9E9D-8443-99BC-DBE80DBDE6B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E514B0-C216-0243-A04E-86A739F434F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2.12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604230-5632-AE48-A61C-D5D6EE7D112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Table 2.1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C18A3A-57BA-E04F-984B-B3F467FA4CC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9AFC6C-57E3-8546-955D-8C40759E25A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56A54E-42EF-8641-B2A6-69E14FAB730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39954-6D5C-624C-8A03-CCBE864C48D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Figure 2.13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13BAC5-9894-264E-B135-8BF9185560F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FAD2BE7-8A96-3A44-856A-B1380464F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57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24B3-0BC8-734F-8359-37E79A1AA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06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DAC0-B199-F24E-A540-6C5F733C3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99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E5F8-8C78-C64F-9AF1-697F5D1EC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247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B25C-84DA-D44C-9CB0-68E65A4BA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251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6D969-96E8-B045-99B8-B1DF03874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B8BA-D2AE-7C49-8C18-56E47118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20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DBD0-7BEF-234E-8688-8340F7CD1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483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917F-8F59-4143-A8BA-8BC130BB5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718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CC8B-A79C-FD43-ADB3-B2F0D5FC5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31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8890-9620-A646-9E0D-FAB3A898D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438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01D1B-0C99-374F-B91F-2D2999CBB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4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066A4-1BD2-1D40-9000-58644AA38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04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94F0-B8C0-274E-B4AB-6480FD7CC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90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F432-CCB5-8041-A1DD-8CEACECF4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58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D0E930D-CC84-984F-96FF-9863D2C4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</p:sldLayoutIdLst>
  <p:transition spd="slow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66"/>
            </a:gs>
            <a:gs pos="100000">
              <a:srgbClr val="FF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C17C6-804F-F546-B9AA-F961DA3C9DF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29000"/>
            <a:ext cx="7391400" cy="2514600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676400" y="609600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chemeClr val="tx2"/>
                </a:solidFill>
                <a:ea typeface="Osaka" charset="0"/>
                <a:cs typeface="Osaka" charset="0"/>
              </a:rPr>
              <a:t>Chapter 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1FFA-BB8B-534A-9201-91203DA79BE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Nuclear Atom</a:t>
            </a:r>
          </a:p>
        </p:txBody>
      </p:sp>
      <p:pic>
        <p:nvPicPr>
          <p:cNvPr id="55305" name="Picture 1033" descr="Picture clipp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133600"/>
            <a:ext cx="7391400" cy="42243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70CB2-75F2-2F4A-9307-B92B72D7E5B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Subatomic Particles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822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Protons and electrons are the only particles that have a charge.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>
                <a:cs typeface="+mn-cs"/>
              </a:rPr>
              <a:t>Protons and neutrons have essentially the same mass.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+mn-cs"/>
              </a:rPr>
              <a:t>The mass of an electron is so small we sometimes ignore it.</a:t>
            </a:r>
          </a:p>
        </p:txBody>
      </p:sp>
      <p:pic>
        <p:nvPicPr>
          <p:cNvPr id="59396" name="Picture 4" descr="02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 r="24750" b="34917"/>
          <a:stretch>
            <a:fillRect/>
          </a:stretch>
        </p:blipFill>
        <p:spPr>
          <a:xfrm>
            <a:off x="1676400" y="5029200"/>
            <a:ext cx="6024563" cy="13795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2DCA3-A039-A746-B2F4-E257E2CDC5E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Isotope Designations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800"/>
            <a:ext cx="7543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>
                <a:cs typeface="+mn-cs"/>
              </a:rPr>
              <a:t>Elements are symbolized by one or two letters.</a:t>
            </a:r>
          </a:p>
          <a:p>
            <a:pPr eaLnBrk="1" hangingPunct="1">
              <a:defRPr/>
            </a:pPr>
            <a:r>
              <a:rPr lang="en-US" sz="2000">
                <a:cs typeface="+mn-cs"/>
              </a:rPr>
              <a:t>The atomic number is integer ABOVE Periodic Table symbol</a:t>
            </a:r>
          </a:p>
          <a:p>
            <a:pPr eaLnBrk="1" hangingPunct="1">
              <a:defRPr/>
            </a:pPr>
            <a:r>
              <a:rPr lang="en-US" sz="2000">
                <a:cs typeface="+mn-cs"/>
              </a:rPr>
              <a:t>Uncharged atoms have equal protons and electrons</a:t>
            </a:r>
          </a:p>
          <a:p>
            <a:pPr eaLnBrk="1" hangingPunct="1">
              <a:defRPr/>
            </a:pPr>
            <a:r>
              <a:rPr lang="en-US" sz="2000">
                <a:cs typeface="+mn-cs"/>
              </a:rPr>
              <a:t>Negative ions (</a:t>
            </a:r>
            <a:r>
              <a:rPr lang="en-US" sz="2000">
                <a:solidFill>
                  <a:schemeClr val="hlink"/>
                </a:solidFill>
                <a:cs typeface="+mn-cs"/>
              </a:rPr>
              <a:t>anions</a:t>
            </a:r>
            <a:r>
              <a:rPr lang="en-US" sz="2000">
                <a:cs typeface="+mn-cs"/>
              </a:rPr>
              <a:t>) have </a:t>
            </a:r>
            <a:r>
              <a:rPr lang="en-US" sz="2000" u="sng">
                <a:cs typeface="+mn-cs"/>
              </a:rPr>
              <a:t>EXTRA</a:t>
            </a:r>
            <a:r>
              <a:rPr lang="en-US" sz="2000">
                <a:cs typeface="+mn-cs"/>
              </a:rPr>
              <a:t> negative electrons</a:t>
            </a:r>
          </a:p>
          <a:p>
            <a:pPr eaLnBrk="1" hangingPunct="1">
              <a:defRPr/>
            </a:pPr>
            <a:r>
              <a:rPr lang="en-US" sz="2000">
                <a:cs typeface="+mn-cs"/>
              </a:rPr>
              <a:t>Positive ions (</a:t>
            </a:r>
            <a:r>
              <a:rPr lang="en-US" sz="2000">
                <a:solidFill>
                  <a:schemeClr val="hlink"/>
                </a:solidFill>
                <a:cs typeface="+mn-cs"/>
              </a:rPr>
              <a:t>cations</a:t>
            </a:r>
            <a:r>
              <a:rPr lang="en-US" sz="2000">
                <a:cs typeface="+mn-cs"/>
              </a:rPr>
              <a:t>) are </a:t>
            </a:r>
            <a:r>
              <a:rPr lang="en-US" sz="2000" u="sng">
                <a:cs typeface="+mn-cs"/>
              </a:rPr>
              <a:t>MISSING</a:t>
            </a:r>
            <a:r>
              <a:rPr lang="en-US" sz="2000">
                <a:cs typeface="+mn-cs"/>
              </a:rPr>
              <a:t> some negative electrons</a:t>
            </a:r>
          </a:p>
        </p:txBody>
      </p:sp>
      <p:pic>
        <p:nvPicPr>
          <p:cNvPr id="61449" name="Picture 9" descr="Picture clipp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33600"/>
            <a:ext cx="6502400" cy="1981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E44BA-9BA1-194D-87B0-63A76AF5B88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Isotope Designation</a:t>
            </a:r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774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647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425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25146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16637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219200" y="4876800"/>
            <a:ext cx="746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60000"/>
            </a:pPr>
            <a:r>
              <a:rPr lang="en-US"/>
              <a:t>This atom is MISSING 3 NEGATIVE electrons (a double negative is positive).  An atom with 6 protons which is missing three electrons has 3 electrons left.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219200" y="4114800"/>
            <a:ext cx="678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>
                <a:solidFill>
                  <a:schemeClr val="hlink"/>
                </a:solidFill>
              </a:rPr>
              <a:t>Atomic number is number of protons, found ABOVE atom symbol.  ALL carbon atoms have 6 protons.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1219200" y="5715000"/>
            <a:ext cx="7010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This isotope of carbon has a total of 12 protons and neutrons.  Since it has 6 protons it must have 12 - 6 = 6 neutrons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3" grpId="0"/>
      <p:bldP spid="63505" grpId="0"/>
      <p:bldP spid="635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C0BC9-74E9-E345-97F3-F9BBDD7D38E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Isotopes: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3622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cs typeface="+mn-cs"/>
              </a:rPr>
              <a:t>Atoms of the same element with different masses.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Isotopes have different numbers of neutrons.</a:t>
            </a:r>
          </a:p>
          <a:p>
            <a:pPr eaLnBrk="1" hangingPunct="1">
              <a:defRPr/>
            </a:pPr>
            <a:r>
              <a:rPr lang="en-US" sz="2400">
                <a:cs typeface="+mn-cs"/>
              </a:rPr>
              <a:t>All atoms with the same symbol have same proton count</a:t>
            </a: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1109663" y="4038600"/>
            <a:ext cx="1257300" cy="1311275"/>
            <a:chOff x="1495" y="2470"/>
            <a:chExt cx="792" cy="826"/>
          </a:xfrm>
        </p:grpSpPr>
        <p:sp>
          <p:nvSpPr>
            <p:cNvPr id="24591" name="Rectangle 5"/>
            <p:cNvSpPr>
              <a:spLocks noChangeArrowheads="1"/>
            </p:cNvSpPr>
            <p:nvPr/>
          </p:nvSpPr>
          <p:spPr bwMode="auto">
            <a:xfrm>
              <a:off x="1495" y="2470"/>
              <a:ext cx="47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4000">
                  <a:solidFill>
                    <a:srgbClr val="C82E32"/>
                  </a:solidFill>
                </a:rPr>
                <a:t>11</a:t>
              </a:r>
            </a:p>
            <a:p>
              <a:pPr algn="r"/>
              <a:endParaRPr lang="en-US" sz="4000">
                <a:solidFill>
                  <a:srgbClr val="C82E32"/>
                </a:solidFill>
              </a:endParaRPr>
            </a:p>
          </p:txBody>
        </p:sp>
        <p:sp>
          <p:nvSpPr>
            <p:cNvPr id="24592" name="Rectangle 6"/>
            <p:cNvSpPr>
              <a:spLocks noChangeArrowheads="1"/>
            </p:cNvSpPr>
            <p:nvPr/>
          </p:nvSpPr>
          <p:spPr bwMode="auto">
            <a:xfrm>
              <a:off x="1824" y="2566"/>
              <a:ext cx="46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C82E32"/>
                  </a:solidFill>
                </a:rPr>
                <a:t>C</a:t>
              </a:r>
            </a:p>
          </p:txBody>
        </p:sp>
      </p:grp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2989263" y="4038600"/>
            <a:ext cx="1257300" cy="1311275"/>
            <a:chOff x="1495" y="2470"/>
            <a:chExt cx="792" cy="826"/>
          </a:xfrm>
        </p:grpSpPr>
        <p:sp>
          <p:nvSpPr>
            <p:cNvPr id="24589" name="Rectangle 8"/>
            <p:cNvSpPr>
              <a:spLocks noChangeArrowheads="1"/>
            </p:cNvSpPr>
            <p:nvPr/>
          </p:nvSpPr>
          <p:spPr bwMode="auto">
            <a:xfrm>
              <a:off x="1495" y="2470"/>
              <a:ext cx="47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4000">
                  <a:solidFill>
                    <a:srgbClr val="C82E32"/>
                  </a:solidFill>
                </a:rPr>
                <a:t>12</a:t>
              </a:r>
            </a:p>
            <a:p>
              <a:pPr algn="r"/>
              <a:endParaRPr lang="en-US" sz="4000">
                <a:solidFill>
                  <a:srgbClr val="C82E32"/>
                </a:solidFill>
              </a:endParaRPr>
            </a:p>
          </p:txBody>
        </p:sp>
        <p:sp>
          <p:nvSpPr>
            <p:cNvPr id="24590" name="Rectangle 9"/>
            <p:cNvSpPr>
              <a:spLocks noChangeArrowheads="1"/>
            </p:cNvSpPr>
            <p:nvPr/>
          </p:nvSpPr>
          <p:spPr bwMode="auto">
            <a:xfrm>
              <a:off x="1824" y="2566"/>
              <a:ext cx="46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C82E32"/>
                  </a:solidFill>
                </a:rPr>
                <a:t>C</a:t>
              </a:r>
            </a:p>
          </p:txBody>
        </p:sp>
      </p:grpSp>
      <p:grpSp>
        <p:nvGrpSpPr>
          <p:cNvPr id="67594" name="Group 10"/>
          <p:cNvGrpSpPr>
            <a:grpSpLocks/>
          </p:cNvGrpSpPr>
          <p:nvPr/>
        </p:nvGrpSpPr>
        <p:grpSpPr bwMode="auto">
          <a:xfrm>
            <a:off x="4868863" y="4038600"/>
            <a:ext cx="1257300" cy="1311275"/>
            <a:chOff x="1495" y="2470"/>
            <a:chExt cx="792" cy="826"/>
          </a:xfrm>
        </p:grpSpPr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495" y="2470"/>
              <a:ext cx="47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4000">
                  <a:solidFill>
                    <a:srgbClr val="C82E32"/>
                  </a:solidFill>
                </a:rPr>
                <a:t>13</a:t>
              </a:r>
            </a:p>
            <a:p>
              <a:pPr algn="r"/>
              <a:endParaRPr lang="en-US" sz="4000">
                <a:solidFill>
                  <a:srgbClr val="C82E32"/>
                </a:solidFill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1824" y="2566"/>
              <a:ext cx="46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C82E32"/>
                  </a:solidFill>
                </a:rPr>
                <a:t>C</a:t>
              </a:r>
            </a:p>
          </p:txBody>
        </p:sp>
      </p:grpSp>
      <p:grpSp>
        <p:nvGrpSpPr>
          <p:cNvPr id="67597" name="Group 13"/>
          <p:cNvGrpSpPr>
            <a:grpSpLocks/>
          </p:cNvGrpSpPr>
          <p:nvPr/>
        </p:nvGrpSpPr>
        <p:grpSpPr bwMode="auto">
          <a:xfrm>
            <a:off x="6748463" y="4038600"/>
            <a:ext cx="1257300" cy="1311275"/>
            <a:chOff x="1495" y="2470"/>
            <a:chExt cx="792" cy="826"/>
          </a:xfrm>
        </p:grpSpPr>
        <p:sp>
          <p:nvSpPr>
            <p:cNvPr id="24585" name="Rectangle 14"/>
            <p:cNvSpPr>
              <a:spLocks noChangeArrowheads="1"/>
            </p:cNvSpPr>
            <p:nvPr/>
          </p:nvSpPr>
          <p:spPr bwMode="auto">
            <a:xfrm>
              <a:off x="1495" y="2470"/>
              <a:ext cx="47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4000">
                  <a:solidFill>
                    <a:srgbClr val="C82E32"/>
                  </a:solidFill>
                </a:rPr>
                <a:t>14</a:t>
              </a:r>
            </a:p>
            <a:p>
              <a:pPr algn="r"/>
              <a:endParaRPr lang="en-US" sz="4000">
                <a:solidFill>
                  <a:srgbClr val="C82E32"/>
                </a:solidFill>
              </a:endParaRPr>
            </a:p>
          </p:txBody>
        </p:sp>
        <p:sp>
          <p:nvSpPr>
            <p:cNvPr id="24586" name="Rectangle 15"/>
            <p:cNvSpPr>
              <a:spLocks noChangeArrowheads="1"/>
            </p:cNvSpPr>
            <p:nvPr/>
          </p:nvSpPr>
          <p:spPr bwMode="auto">
            <a:xfrm>
              <a:off x="1824" y="2566"/>
              <a:ext cx="46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C82E32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47C2-5DFA-784A-80A5-2936BFEE779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Atomic Mass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810000" cy="2743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	Atomic and molecular masses can be measured with great accuracy with a mass spectrometer.</a:t>
            </a:r>
          </a:p>
        </p:txBody>
      </p:sp>
      <p:pic>
        <p:nvPicPr>
          <p:cNvPr id="71684" name="Picture 4" descr="02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4625975" cy="2746375"/>
          </a:xfrm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2000" y="4876800"/>
            <a:ext cx="7924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3177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First one electron is stripped off of each molecule or atom of sample (left side)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Next the positive ions (cations) are accelerated toward the magnet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Magnet</a:t>
            </a:r>
            <a:r>
              <a:rPr lang="ja-JP" altLang="en-US"/>
              <a:t>’</a:t>
            </a:r>
            <a:r>
              <a:rPr lang="en-US" altLang="ja-JP"/>
              <a:t>s strength is adjusted so that only ions with a certain mass hit detector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en-US"/>
              <a:t>Heavier ions aren</a:t>
            </a:r>
            <a:r>
              <a:rPr lang="ja-JP" altLang="en-US"/>
              <a:t>’</a:t>
            </a:r>
            <a:r>
              <a:rPr lang="en-US" altLang="ja-JP"/>
              <a:t>t turned enough by the magnet; light ions turned too much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22251-5944-084A-9EE1-ECD2B0F8E07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Average Mass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391400" cy="3849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Because in the real world we use large numbers of atoms and molecules, we use average masses in calculations.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Average mass is calculated from the isotopes of an element weighted by their relative abundances.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First a weighted mass is calculated for each isotope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Weighted mass is mass of isotope times fractional abundance of isotope (ie. 50% abundance = 0.5 fractional abundance)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000">
                <a:cs typeface="+mn-cs"/>
              </a:rPr>
              <a:t>Just add up the weighted masses for all of the isotopes to get the average mass of an atom of a particular element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Hogan:Applications:Microsoft Office 2004:Templates:Presentations:Designs:Blends</Template>
  <TotalTime>9389</TotalTime>
  <Words>411</Words>
  <Application>Microsoft Macintosh PowerPoint</Application>
  <PresentationFormat>On-screen Show (4:3)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</vt:lpstr>
      <vt:lpstr>Blends</vt:lpstr>
      <vt:lpstr>PowerPoint Presentation</vt:lpstr>
      <vt:lpstr>The Nuclear Atom</vt:lpstr>
      <vt:lpstr>Subatomic Particles</vt:lpstr>
      <vt:lpstr>Isotope Designations</vt:lpstr>
      <vt:lpstr>Isotope Designation</vt:lpstr>
      <vt:lpstr>Isotopes:</vt:lpstr>
      <vt:lpstr>Atomic Mass</vt:lpstr>
      <vt:lpstr>Average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Hogan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Hogan</dc:creator>
  <cp:lastModifiedBy>John C Hogan</cp:lastModifiedBy>
  <cp:revision>99</cp:revision>
  <dcterms:created xsi:type="dcterms:W3CDTF">2008-05-20T20:25:54Z</dcterms:created>
  <dcterms:modified xsi:type="dcterms:W3CDTF">2024-08-13T20:03:17Z</dcterms:modified>
</cp:coreProperties>
</file>