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1" r:id="rId4"/>
    <p:sldId id="262" r:id="rId5"/>
    <p:sldId id="265" r:id="rId6"/>
    <p:sldId id="286" r:id="rId7"/>
    <p:sldId id="260" r:id="rId8"/>
    <p:sldId id="287" r:id="rId9"/>
    <p:sldId id="258" r:id="rId10"/>
    <p:sldId id="259" r:id="rId11"/>
    <p:sldId id="285" r:id="rId12"/>
    <p:sldId id="278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694"/>
  </p:normalViewPr>
  <p:slideViewPr>
    <p:cSldViewPr>
      <p:cViewPr varScale="1">
        <p:scale>
          <a:sx n="121" d="100"/>
          <a:sy n="121" d="100"/>
        </p:scale>
        <p:origin x="2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4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651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774555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608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62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658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66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98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30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526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147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374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63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428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69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57400"/>
            <a:ext cx="9067800" cy="2362200"/>
          </a:xfrm>
          <a:noFill/>
        </p:spPr>
        <p:txBody>
          <a:bodyPr/>
          <a:lstStyle/>
          <a:p>
            <a:r>
              <a:rPr lang="en-US" sz="9600" b="1" dirty="0">
                <a:latin typeface="Times New Roman" charset="0"/>
              </a:rPr>
              <a:t>Chapter 7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 descr="C:\WINDOWS\DESKTOP\FG16_07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7713"/>
            <a:ext cx="8534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914400" y="6096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Formulas of Acids and Bases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676400" y="1878013"/>
          <a:ext cx="5626100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Document" r:id="rId3" imgW="5626100" imgH="1460500" progId="Word.Document.8">
                  <p:embed/>
                </p:oleObj>
              </mc:Choice>
              <mc:Fallback>
                <p:oleObj name="Document" r:id="rId3" imgW="5626100" imgH="14605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78013"/>
                        <a:ext cx="5626100" cy="145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24000" y="3505200"/>
            <a:ext cx="64770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14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sz="1200">
                <a:cs typeface="+mn-cs"/>
              </a:rPr>
              <a:t>Ammonium (NH</a:t>
            </a:r>
            <a:r>
              <a:rPr lang="en-US" sz="1200" baseline="-25000">
                <a:cs typeface="+mn-cs"/>
              </a:rPr>
              <a:t>4</a:t>
            </a:r>
            <a:r>
              <a:rPr lang="en-US" sz="1200" baseline="30000">
                <a:cs typeface="+mn-cs"/>
              </a:rPr>
              <a:t>+</a:t>
            </a:r>
            <a:r>
              <a:rPr lang="en-US" sz="1200">
                <a:cs typeface="+mn-cs"/>
              </a:rPr>
              <a:t>) and acetate (C</a:t>
            </a:r>
            <a:r>
              <a:rPr lang="en-US" sz="1200" baseline="-25000">
                <a:cs typeface="+mn-cs"/>
              </a:rPr>
              <a:t>2</a:t>
            </a:r>
            <a:r>
              <a:rPr lang="en-US" sz="1200">
                <a:cs typeface="+mn-cs"/>
              </a:rPr>
              <a:t>H</a:t>
            </a:r>
            <a:r>
              <a:rPr lang="en-US" sz="1200" baseline="-25000">
                <a:cs typeface="+mn-cs"/>
              </a:rPr>
              <a:t>3</a:t>
            </a:r>
            <a:r>
              <a:rPr lang="en-US" sz="1200">
                <a:cs typeface="+mn-cs"/>
              </a:rPr>
              <a:t>O</a:t>
            </a:r>
            <a:r>
              <a:rPr lang="en-US" sz="1200" baseline="-25000">
                <a:cs typeface="+mn-cs"/>
              </a:rPr>
              <a:t>2</a:t>
            </a:r>
            <a:r>
              <a:rPr lang="en-US" sz="1800" baseline="30000">
                <a:cs typeface="+mn-cs"/>
              </a:rPr>
              <a:t>-</a:t>
            </a:r>
            <a:r>
              <a:rPr lang="en-US" sz="1200">
                <a:cs typeface="+mn-cs"/>
              </a:rPr>
              <a:t>) are water-soluble ions (no exceptions), but are NOT spectators because they react with water.</a:t>
            </a:r>
          </a:p>
          <a:p>
            <a:pPr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sz="1200">
                <a:cs typeface="+mn-cs"/>
              </a:rPr>
              <a:t>Ammonium is a weak acid.</a:t>
            </a:r>
          </a:p>
          <a:p>
            <a:pPr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sz="1200">
                <a:cs typeface="+mn-cs"/>
              </a:rPr>
              <a:t>Acetate is a weak base.</a:t>
            </a:r>
          </a:p>
          <a:p>
            <a:pPr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sz="1200">
                <a:cs typeface="+mn-cs"/>
              </a:rPr>
              <a:t>Cations are weak acids except H</a:t>
            </a:r>
            <a:r>
              <a:rPr lang="en-US" sz="1200" baseline="30000">
                <a:cs typeface="+mn-cs"/>
              </a:rPr>
              <a:t>+</a:t>
            </a:r>
            <a:r>
              <a:rPr lang="en-US" sz="1200">
                <a:cs typeface="+mn-cs"/>
              </a:rPr>
              <a:t> (strong acid) and spectators (not acidic).</a:t>
            </a:r>
          </a:p>
          <a:p>
            <a:pPr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sz="1200">
                <a:cs typeface="+mn-cs"/>
              </a:rPr>
              <a:t>Anions are weak bases except OH</a:t>
            </a:r>
            <a:r>
              <a:rPr lang="en-US" sz="1800" baseline="30000">
                <a:cs typeface="+mn-cs"/>
              </a:rPr>
              <a:t>-</a:t>
            </a:r>
            <a:r>
              <a:rPr lang="en-US" sz="1200">
                <a:cs typeface="+mn-cs"/>
              </a:rPr>
              <a:t> (strong base) and spectators (not basic).</a:t>
            </a:r>
          </a:p>
          <a:p>
            <a:pPr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sz="1200">
                <a:cs typeface="+mn-cs"/>
              </a:rPr>
              <a:t>Always break formulas into left and right halves and analyze acid/base character of each half.</a:t>
            </a:r>
          </a:p>
          <a:p>
            <a:pPr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sz="1200">
                <a:cs typeface="+mn-cs"/>
              </a:rPr>
              <a:t>Example: HC</a:t>
            </a:r>
            <a:r>
              <a:rPr lang="en-US" sz="1200" baseline="-25000">
                <a:cs typeface="+mn-cs"/>
              </a:rPr>
              <a:t>2</a:t>
            </a:r>
            <a:r>
              <a:rPr lang="en-US" sz="1200">
                <a:cs typeface="+mn-cs"/>
              </a:rPr>
              <a:t>H</a:t>
            </a:r>
            <a:r>
              <a:rPr lang="en-US" sz="1200" baseline="-25000">
                <a:cs typeface="+mn-cs"/>
              </a:rPr>
              <a:t>3</a:t>
            </a:r>
            <a:r>
              <a:rPr lang="en-US" sz="1200">
                <a:cs typeface="+mn-cs"/>
              </a:rPr>
              <a:t>O</a:t>
            </a:r>
            <a:r>
              <a:rPr lang="en-US" sz="1200" baseline="-25000">
                <a:cs typeface="+mn-cs"/>
              </a:rPr>
              <a:t>2</a:t>
            </a:r>
            <a:r>
              <a:rPr lang="en-US" sz="1200">
                <a:cs typeface="+mn-cs"/>
              </a:rPr>
              <a:t> is combination of strong acid (H</a:t>
            </a:r>
            <a:r>
              <a:rPr lang="en-US" sz="1200" baseline="30000">
                <a:cs typeface="+mn-cs"/>
              </a:rPr>
              <a:t>+</a:t>
            </a:r>
            <a:r>
              <a:rPr lang="en-US" sz="1200">
                <a:cs typeface="+mn-cs"/>
              </a:rPr>
              <a:t>) and weak base (C</a:t>
            </a:r>
            <a:r>
              <a:rPr lang="en-US" sz="1200" baseline="-25000">
                <a:cs typeface="+mn-cs"/>
              </a:rPr>
              <a:t>2</a:t>
            </a:r>
            <a:r>
              <a:rPr lang="en-US" sz="1200">
                <a:cs typeface="+mn-cs"/>
              </a:rPr>
              <a:t>H</a:t>
            </a:r>
            <a:r>
              <a:rPr lang="en-US" sz="1200" baseline="-25000">
                <a:cs typeface="+mn-cs"/>
              </a:rPr>
              <a:t>3</a:t>
            </a:r>
            <a:r>
              <a:rPr lang="en-US" sz="1200">
                <a:cs typeface="+mn-cs"/>
              </a:rPr>
              <a:t>O</a:t>
            </a:r>
            <a:r>
              <a:rPr lang="en-US" sz="1200" baseline="-25000">
                <a:cs typeface="+mn-cs"/>
              </a:rPr>
              <a:t>2</a:t>
            </a:r>
            <a:r>
              <a:rPr lang="en-US" sz="1800" baseline="30000">
                <a:cs typeface="+mn-cs"/>
              </a:rPr>
              <a:t>-</a:t>
            </a:r>
            <a:r>
              <a:rPr lang="en-US" sz="1200">
                <a:cs typeface="+mn-cs"/>
              </a:rPr>
              <a:t>); combination results in overall weak acid.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F:\04_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0678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5" descr="C:\WINDOWS\DESKTOP\FG16_02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7638"/>
            <a:ext cx="7620000" cy="656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6"/>
          <p:cNvSpPr>
            <a:spLocks noChangeArrowheads="1"/>
          </p:cNvSpPr>
          <p:nvPr/>
        </p:nvSpPr>
        <p:spPr bwMode="auto">
          <a:xfrm>
            <a:off x="1828800" y="9636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170" name="Object 1024"/>
          <p:cNvGraphicFramePr>
            <a:graphicFrameLocks noChangeAspect="1"/>
          </p:cNvGraphicFramePr>
          <p:nvPr/>
        </p:nvGraphicFramePr>
        <p:xfrm>
          <a:off x="838200" y="136525"/>
          <a:ext cx="7543800" cy="665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3" imgW="4127500" imgH="3644900" progId="Word.Document.8">
                  <p:embed/>
                </p:oleObj>
              </mc:Choice>
              <mc:Fallback>
                <p:oleObj r:id="rId3" imgW="4127500" imgH="3644900" progId="Word.Documen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6525"/>
                        <a:ext cx="7543800" cy="665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5" descr="C:\WINDOWS\DESKTOP\FG16_04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04800"/>
            <a:ext cx="538638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5" descr="C:\WINDOWS\DESKTOP\FG17_02.PC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713"/>
            <a:ext cx="8229600" cy="655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6"/>
          <p:cNvSpPr>
            <a:spLocks noChangeArrowheads="1"/>
          </p:cNvSpPr>
          <p:nvPr/>
        </p:nvSpPr>
        <p:spPr bwMode="auto">
          <a:xfrm>
            <a:off x="1828800" y="1092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2290" name="Object 1024"/>
          <p:cNvGraphicFramePr>
            <a:graphicFrameLocks noChangeAspect="1"/>
          </p:cNvGraphicFramePr>
          <p:nvPr/>
        </p:nvGraphicFramePr>
        <p:xfrm>
          <a:off x="762000" y="247650"/>
          <a:ext cx="7620000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r:id="rId4" imgW="4127500" imgH="3454400" progId="Word.Document.8">
                  <p:embed/>
                </p:oleObj>
              </mc:Choice>
              <mc:Fallback>
                <p:oleObj r:id="rId4" imgW="4127500" imgH="3454400" progId="Word.Document.8">
                  <p:embed/>
                  <p:pic>
                    <p:nvPicPr>
                      <p:cNvPr id="1229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7650"/>
                        <a:ext cx="7620000" cy="636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F:\17_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972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5" descr="C:\WINDOWS\DESKTOP\FG16_05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3200"/>
            <a:ext cx="6629400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Hogan:Software:Microsoft Office Folder:Microsoft PowerPoint 4:</Template>
  <TotalTime>482</TotalTime>
  <Pages>22</Pages>
  <Words>120</Words>
  <Application>Microsoft Macintosh PowerPoint</Application>
  <PresentationFormat>On-screen Show (4:3)</PresentationFormat>
  <Paragraphs>9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Times</vt:lpstr>
      <vt:lpstr>Times New Roman</vt:lpstr>
      <vt:lpstr>Default Design</vt:lpstr>
      <vt:lpstr>Word.Document.8</vt:lpstr>
      <vt:lpstr>Document</vt:lpstr>
      <vt:lpstr>Chapter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</dc:title>
  <dc:subject>Acid-base Chemistry</dc:subject>
  <dc:creator>John Hogan</dc:creator>
  <cp:keywords/>
  <dc:description>CHEM 1202</dc:description>
  <cp:lastModifiedBy>John C Hogan</cp:lastModifiedBy>
  <cp:revision>18</cp:revision>
  <cp:lastPrinted>2009-04-22T19:24:48Z</cp:lastPrinted>
  <dcterms:created xsi:type="dcterms:W3CDTF">1999-09-20T19:19:25Z</dcterms:created>
  <dcterms:modified xsi:type="dcterms:W3CDTF">2024-08-13T20:57:52Z</dcterms:modified>
  <cp:category/>
</cp:coreProperties>
</file>