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5"/>
  </p:notesMasterIdLst>
  <p:sldIdLst>
    <p:sldId id="258" r:id="rId2"/>
    <p:sldId id="263" r:id="rId3"/>
    <p:sldId id="264" r:id="rId4"/>
    <p:sldId id="265" r:id="rId5"/>
    <p:sldId id="266" r:id="rId6"/>
    <p:sldId id="267" r:id="rId7"/>
    <p:sldId id="281" r:id="rId8"/>
    <p:sldId id="283" r:id="rId9"/>
    <p:sldId id="284" r:id="rId10"/>
    <p:sldId id="285" r:id="rId11"/>
    <p:sldId id="287" r:id="rId12"/>
    <p:sldId id="288" r:id="rId13"/>
    <p:sldId id="289" r:id="rId14"/>
    <p:sldId id="290" r:id="rId15"/>
    <p:sldId id="319" r:id="rId16"/>
    <p:sldId id="292" r:id="rId17"/>
    <p:sldId id="293" r:id="rId18"/>
    <p:sldId id="297" r:id="rId19"/>
    <p:sldId id="295" r:id="rId20"/>
    <p:sldId id="296" r:id="rId21"/>
    <p:sldId id="294" r:id="rId22"/>
    <p:sldId id="291" r:id="rId23"/>
    <p:sldId id="331" r:id="rId24"/>
    <p:sldId id="320" r:id="rId25"/>
    <p:sldId id="298" r:id="rId26"/>
    <p:sldId id="299" r:id="rId27"/>
    <p:sldId id="305" r:id="rId28"/>
    <p:sldId id="301" r:id="rId29"/>
    <p:sldId id="304" r:id="rId30"/>
    <p:sldId id="306" r:id="rId31"/>
    <p:sldId id="322" r:id="rId32"/>
    <p:sldId id="323" r:id="rId33"/>
    <p:sldId id="324" r:id="rId34"/>
    <p:sldId id="325" r:id="rId35"/>
    <p:sldId id="326" r:id="rId36"/>
    <p:sldId id="327" r:id="rId37"/>
    <p:sldId id="328" r:id="rId38"/>
    <p:sldId id="329" r:id="rId39"/>
    <p:sldId id="330" r:id="rId40"/>
    <p:sldId id="321" r:id="rId41"/>
    <p:sldId id="309" r:id="rId42"/>
    <p:sldId id="313" r:id="rId43"/>
    <p:sldId id="316" r:id="rId44"/>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3EA9"/>
    <a:srgbClr val="834DCC"/>
    <a:srgbClr val="977231"/>
    <a:srgbClr val="DD7D00"/>
    <a:srgbClr val="FA9003"/>
    <a:srgbClr val="188B04"/>
    <a:srgbClr val="23BD08"/>
    <a:srgbClr val="184FC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2787"/>
    <p:restoredTop sz="90929"/>
  </p:normalViewPr>
  <p:slideViewPr>
    <p:cSldViewPr>
      <p:cViewPr varScale="1">
        <p:scale>
          <a:sx n="109" d="100"/>
          <a:sy n="109" d="100"/>
        </p:scale>
        <p:origin x="-248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4" d="100"/>
          <a:sy n="104" d="100"/>
        </p:scale>
        <p:origin x="-245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1DA0117-EF33-CD46-A532-3EF67950B678}" type="slidenum">
              <a:rPr lang="en-US"/>
              <a:pPr>
                <a:defRPr/>
              </a:pPr>
              <a:t>‹#›</a:t>
            </a:fld>
            <a:endParaRPr lang="en-US"/>
          </a:p>
        </p:txBody>
      </p:sp>
    </p:spTree>
    <p:extLst>
      <p:ext uri="{BB962C8B-B14F-4D97-AF65-F5344CB8AC3E}">
        <p14:creationId xmlns:p14="http://schemas.microsoft.com/office/powerpoint/2010/main" val="2634938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3804472C-9E9D-8443-99BC-DBE80DBDE6B8}" type="slidenum">
              <a:rPr lang="en-US" sz="1200"/>
              <a:pPr/>
              <a:t>1</a:t>
            </a:fld>
            <a:endParaRPr lang="en-US" sz="1200"/>
          </a:p>
        </p:txBody>
      </p:sp>
      <p:sp>
        <p:nvSpPr>
          <p:cNvPr id="7170"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7" tIns="44450" rIns="90487" bIns="44450"/>
          <a:lstStyle/>
          <a:p>
            <a:pPr eaLnBrk="1" hangingPunct="1">
              <a:defRPr/>
            </a:pPr>
            <a:endParaRPr lang="en-US" smtClean="0"/>
          </a:p>
        </p:txBody>
      </p:sp>
      <p:sp>
        <p:nvSpPr>
          <p:cNvPr id="7171" name="Rectangle 3"/>
          <p:cNvSpPr>
            <a:spLocks noGrp="1" noRot="1" noChangeAspect="1" noChangeArrowheads="1"/>
          </p:cNvSpPr>
          <p:nvPr>
            <p:ph type="sldImg"/>
          </p:nvPr>
        </p:nvSpPr>
        <p:spPr>
          <a:xfrm>
            <a:off x="1150938" y="692150"/>
            <a:ext cx="4556125" cy="3416300"/>
          </a:xfrm>
          <a:ln w="12700" cap="flat">
            <a:solidFill>
              <a:schemeClr val="tx1"/>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089AFC6C-57E3-8546-955D-8C40759E25AA}" type="slidenum">
              <a:rPr lang="en-US" sz="1200"/>
              <a:pPr/>
              <a:t>10</a:t>
            </a:fld>
            <a:endParaRPr lang="en-US" sz="1200"/>
          </a:p>
        </p:txBody>
      </p:sp>
      <p:sp>
        <p:nvSpPr>
          <p:cNvPr id="645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355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556A54E-42EF-8641-B2A6-69E14FAB7308}" type="slidenum">
              <a:rPr lang="en-US" sz="1200"/>
              <a:pPr/>
              <a:t>11</a:t>
            </a:fld>
            <a:endParaRPr lang="en-US" sz="1200"/>
          </a:p>
        </p:txBody>
      </p:sp>
      <p:sp>
        <p:nvSpPr>
          <p:cNvPr id="686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560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2AE6DD1-3685-5040-A90E-3B3E0F6C2FBE}" type="slidenum">
              <a:rPr lang="en-US" sz="1200"/>
              <a:pPr/>
              <a:t>12</a:t>
            </a:fld>
            <a:endParaRPr lang="en-US" sz="1200"/>
          </a:p>
        </p:txBody>
      </p:sp>
      <p:sp>
        <p:nvSpPr>
          <p:cNvPr id="706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765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8339954-6D5C-624C-8A03-CCBE864C48D6}" type="slidenum">
              <a:rPr lang="en-US" sz="1200"/>
              <a:pPr/>
              <a:t>13</a:t>
            </a:fld>
            <a:endParaRPr lang="en-US" sz="1200"/>
          </a:p>
        </p:txBody>
      </p:sp>
      <p:sp>
        <p:nvSpPr>
          <p:cNvPr id="727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969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Figure 2.13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913BAC5-9894-264E-B135-8BF9185560FC}" type="slidenum">
              <a:rPr lang="en-US" sz="1200"/>
              <a:pPr/>
              <a:t>14</a:t>
            </a:fld>
            <a:endParaRPr lang="en-US" sz="1200"/>
          </a:p>
        </p:txBody>
      </p:sp>
      <p:sp>
        <p:nvSpPr>
          <p:cNvPr id="747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174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3502CD0-3FAC-994F-9496-53854A15E3A6}" type="slidenum">
              <a:rPr lang="en-US" sz="1200"/>
              <a:pPr/>
              <a:t>15</a:t>
            </a:fld>
            <a:endParaRPr lang="en-US" sz="1200"/>
          </a:p>
        </p:txBody>
      </p:sp>
      <p:sp>
        <p:nvSpPr>
          <p:cNvPr id="13312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5" name="Rectangle 1027"/>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4941C608-F5EA-3841-B27C-9A071524BC16}" type="slidenum">
              <a:rPr lang="en-US" sz="1200"/>
              <a:pPr/>
              <a:t>16</a:t>
            </a:fld>
            <a:endParaRPr lang="en-US" sz="1200"/>
          </a:p>
        </p:txBody>
      </p:sp>
      <p:sp>
        <p:nvSpPr>
          <p:cNvPr id="788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584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B109809-3007-264C-8F32-8812B24B7F14}" type="slidenum">
              <a:rPr lang="en-US" sz="1200"/>
              <a:pPr/>
              <a:t>17</a:t>
            </a:fld>
            <a:endParaRPr lang="en-US" sz="1200"/>
          </a:p>
        </p:txBody>
      </p:sp>
      <p:sp>
        <p:nvSpPr>
          <p:cNvPr id="808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789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5C8FAFB-BF93-3B4E-A04A-38D8B6058F44}" type="slidenum">
              <a:rPr lang="en-US" sz="1200"/>
              <a:pPr/>
              <a:t>18</a:t>
            </a:fld>
            <a:endParaRPr lang="en-US" sz="1200"/>
          </a:p>
        </p:txBody>
      </p:sp>
      <p:sp>
        <p:nvSpPr>
          <p:cNvPr id="890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993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C443638-65FD-1A46-9A64-A5CCD26F88BF}" type="slidenum">
              <a:rPr lang="en-US" sz="1200"/>
              <a:pPr/>
              <a:t>19</a:t>
            </a:fld>
            <a:endParaRPr lang="en-US" sz="1200"/>
          </a:p>
        </p:txBody>
      </p:sp>
      <p:sp>
        <p:nvSpPr>
          <p:cNvPr id="849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198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4D53B174-7CCD-6040-BC69-FB4837C2C59D}" type="slidenum">
              <a:rPr lang="en-US" sz="1200"/>
              <a:pPr/>
              <a:t>2</a:t>
            </a:fld>
            <a:endParaRPr lang="en-US" sz="1200"/>
          </a:p>
        </p:txBody>
      </p:sp>
      <p:sp>
        <p:nvSpPr>
          <p:cNvPr id="194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717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Figure 2.1  John Dalton (1766-1844)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D93FCA9-D7F8-0243-88F1-C8B18AD1FCC5}" type="slidenum">
              <a:rPr lang="en-US" sz="1200"/>
              <a:pPr/>
              <a:t>20</a:t>
            </a:fld>
            <a:endParaRPr lang="en-US" sz="1200"/>
          </a:p>
        </p:txBody>
      </p:sp>
      <p:sp>
        <p:nvSpPr>
          <p:cNvPr id="8704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403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343A730C-B293-F441-B6AB-0BBFBDCC3CB7}" type="slidenum">
              <a:rPr lang="en-US" sz="1200"/>
              <a:pPr/>
              <a:t>21</a:t>
            </a:fld>
            <a:endParaRPr lang="en-US" sz="1200"/>
          </a:p>
        </p:txBody>
      </p:sp>
      <p:sp>
        <p:nvSpPr>
          <p:cNvPr id="829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608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71150DAE-6BC9-564D-99F6-2C2FC759AE3E}" type="slidenum">
              <a:rPr lang="en-US" sz="1200"/>
              <a:pPr/>
              <a:t>22</a:t>
            </a:fld>
            <a:endParaRPr lang="en-US" sz="1200"/>
          </a:p>
        </p:txBody>
      </p:sp>
      <p:sp>
        <p:nvSpPr>
          <p:cNvPr id="768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813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860E61C-DD73-7A46-AB5F-EDE3ACBF7475}" type="slidenum">
              <a:rPr lang="en-US" sz="1200"/>
              <a:pPr/>
              <a:t>23</a:t>
            </a:fld>
            <a:endParaRPr lang="en-US" sz="1200"/>
          </a:p>
        </p:txBody>
      </p:sp>
      <p:sp>
        <p:nvSpPr>
          <p:cNvPr id="16589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1027"/>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AC26A467-6610-B443-AE8E-B0FEA2654706}" type="slidenum">
              <a:rPr lang="en-US" sz="1200"/>
              <a:pPr/>
              <a:t>24</a:t>
            </a:fld>
            <a:endParaRPr lang="en-US" sz="1200"/>
          </a:p>
        </p:txBody>
      </p:sp>
      <p:sp>
        <p:nvSpPr>
          <p:cNvPr id="13517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227" name="Rectangle 1027"/>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63A88DC-54A6-1840-AD5E-2199E992B6C7}" type="slidenum">
              <a:rPr lang="en-US" sz="1200"/>
              <a:pPr/>
              <a:t>25</a:t>
            </a:fld>
            <a:endParaRPr lang="en-US" sz="1200"/>
          </a:p>
        </p:txBody>
      </p:sp>
      <p:sp>
        <p:nvSpPr>
          <p:cNvPr id="911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427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138C9D8-1A3F-504A-9985-7B0DAC73F435}" type="slidenum">
              <a:rPr lang="en-US" sz="1200"/>
              <a:pPr/>
              <a:t>26</a:t>
            </a:fld>
            <a:endParaRPr lang="en-US" sz="1200"/>
          </a:p>
        </p:txBody>
      </p:sp>
      <p:sp>
        <p:nvSpPr>
          <p:cNvPr id="931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632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6E740D6-0DA4-374D-B166-FE085AF3A11D}" type="slidenum">
              <a:rPr lang="en-US" sz="1200"/>
              <a:pPr/>
              <a:t>27</a:t>
            </a:fld>
            <a:endParaRPr lang="en-US" sz="1200"/>
          </a:p>
        </p:txBody>
      </p:sp>
      <p:sp>
        <p:nvSpPr>
          <p:cNvPr id="1054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5837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C7EC341-601D-2D41-9E86-6BC40185B20F}" type="slidenum">
              <a:rPr lang="en-US" sz="1200"/>
              <a:pPr/>
              <a:t>28</a:t>
            </a:fld>
            <a:endParaRPr lang="en-US" sz="1200"/>
          </a:p>
        </p:txBody>
      </p:sp>
      <p:sp>
        <p:nvSpPr>
          <p:cNvPr id="972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041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4D3BD30-6B7C-444D-84E4-2268A9234FF5}" type="slidenum">
              <a:rPr lang="en-US" sz="1200"/>
              <a:pPr/>
              <a:t>29</a:t>
            </a:fld>
            <a:endParaRPr lang="en-US" sz="1200"/>
          </a:p>
        </p:txBody>
      </p:sp>
      <p:sp>
        <p:nvSpPr>
          <p:cNvPr id="1034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246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1D7C0F0-0658-FE47-A396-D5DFF09BCE04}" type="slidenum">
              <a:rPr lang="en-US" sz="1200"/>
              <a:pPr/>
              <a:t>3</a:t>
            </a:fld>
            <a:endParaRPr lang="en-US" sz="1200"/>
          </a:p>
        </p:txBody>
      </p:sp>
      <p:sp>
        <p:nvSpPr>
          <p:cNvPr id="215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921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AC53B48-1347-6348-B83B-5505DA7FFA4C}" type="slidenum">
              <a:rPr lang="en-US" sz="1200"/>
              <a:pPr/>
              <a:t>30</a:t>
            </a:fld>
            <a:endParaRPr lang="en-US" sz="1200"/>
          </a:p>
        </p:txBody>
      </p:sp>
      <p:sp>
        <p:nvSpPr>
          <p:cNvPr id="1075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6451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49171054-0460-EE4B-AFCB-10E12F51910D}" type="slidenum">
              <a:rPr lang="en-US" sz="1200"/>
              <a:pPr/>
              <a:t>31</a:t>
            </a:fld>
            <a:endParaRPr lang="en-US" sz="1200"/>
          </a:p>
        </p:txBody>
      </p:sp>
      <p:sp>
        <p:nvSpPr>
          <p:cNvPr id="149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656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DE5472B-6558-1046-9852-8F86C2842FAE}" type="slidenum">
              <a:rPr lang="en-US" sz="1200"/>
              <a:pPr/>
              <a:t>32</a:t>
            </a:fld>
            <a:endParaRPr lang="en-US" sz="1200"/>
          </a:p>
        </p:txBody>
      </p:sp>
      <p:sp>
        <p:nvSpPr>
          <p:cNvPr id="15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09D82FC-BE9E-DF4C-B232-8305826135AB}" type="slidenum">
              <a:rPr lang="en-US" sz="1200"/>
              <a:pPr/>
              <a:t>33</a:t>
            </a:fld>
            <a:endParaRPr lang="en-US" sz="1200"/>
          </a:p>
        </p:txBody>
      </p:sp>
      <p:sp>
        <p:nvSpPr>
          <p:cNvPr id="151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3AFA63F-4FBF-C542-A8BB-B7271F3C217B}" type="slidenum">
              <a:rPr lang="en-US" sz="1200"/>
              <a:pPr/>
              <a:t>34</a:t>
            </a:fld>
            <a:endParaRPr lang="en-US" sz="1200"/>
          </a:p>
        </p:txBody>
      </p:sp>
      <p:sp>
        <p:nvSpPr>
          <p:cNvPr id="152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0F73A616-60E2-3D41-B96A-3BF3B9601B83}" type="slidenum">
              <a:rPr lang="en-US" sz="1200"/>
              <a:pPr/>
              <a:t>35</a:t>
            </a:fld>
            <a:endParaRPr lang="en-US" sz="1200"/>
          </a:p>
        </p:txBody>
      </p:sp>
      <p:sp>
        <p:nvSpPr>
          <p:cNvPr id="155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7807F9D3-D0BB-574C-BDB8-82C78DC91C0E}" type="slidenum">
              <a:rPr lang="en-US" sz="1200"/>
              <a:pPr/>
              <a:t>36</a:t>
            </a:fld>
            <a:endParaRPr lang="en-US" sz="1200"/>
          </a:p>
        </p:txBody>
      </p:sp>
      <p:sp>
        <p:nvSpPr>
          <p:cNvPr id="158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37B61E9-4E82-9B40-B2C0-1F5EEF140D34}" type="slidenum">
              <a:rPr lang="en-US" sz="1200"/>
              <a:pPr/>
              <a:t>37</a:t>
            </a:fld>
            <a:endParaRPr lang="en-US" sz="1200"/>
          </a:p>
        </p:txBody>
      </p:sp>
      <p:sp>
        <p:nvSpPr>
          <p:cNvPr id="159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4CBBC768-B280-634D-B62D-C133292BB55C}" type="slidenum">
              <a:rPr lang="en-US" sz="1200"/>
              <a:pPr/>
              <a:t>38</a:t>
            </a:fld>
            <a:endParaRPr lang="en-US" sz="1200"/>
          </a:p>
        </p:txBody>
      </p:sp>
      <p:sp>
        <p:nvSpPr>
          <p:cNvPr id="161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4B9A029-21E4-7349-95E1-550AF574D6BA}" type="slidenum">
              <a:rPr lang="en-US" sz="1200"/>
              <a:pPr/>
              <a:t>39</a:t>
            </a:fld>
            <a:endParaRPr lang="en-US" sz="1200"/>
          </a:p>
        </p:txBody>
      </p:sp>
      <p:sp>
        <p:nvSpPr>
          <p:cNvPr id="16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A3BCBF2F-4C9A-804F-ADA7-0E797D4FE111}" type="slidenum">
              <a:rPr lang="en-US" sz="1200"/>
              <a:pPr/>
              <a:t>4</a:t>
            </a:fld>
            <a:endParaRPr lang="en-US" sz="1200"/>
          </a:p>
        </p:txBody>
      </p:sp>
      <p:sp>
        <p:nvSpPr>
          <p:cNvPr id="235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126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6438EC4-6C77-AF46-BF53-DE44E79238FD}" type="slidenum">
              <a:rPr lang="en-US" sz="1200"/>
              <a:pPr/>
              <a:t>40</a:t>
            </a:fld>
            <a:endParaRPr lang="en-US" sz="1200"/>
          </a:p>
        </p:txBody>
      </p:sp>
      <p:sp>
        <p:nvSpPr>
          <p:cNvPr id="153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6B2727F-436A-FA48-8F77-BE5BECBBF5F5}" type="slidenum">
              <a:rPr lang="en-US" sz="1200"/>
              <a:pPr/>
              <a:t>41</a:t>
            </a:fld>
            <a:endParaRPr lang="en-US" sz="1200"/>
          </a:p>
        </p:txBody>
      </p:sp>
      <p:sp>
        <p:nvSpPr>
          <p:cNvPr id="1136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8704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AE34262-F2BF-DC46-9043-63C0A1AF1161}" type="slidenum">
              <a:rPr lang="en-US" sz="1200"/>
              <a:pPr/>
              <a:t>42</a:t>
            </a:fld>
            <a:endParaRPr lang="en-US" sz="1200"/>
          </a:p>
        </p:txBody>
      </p:sp>
      <p:sp>
        <p:nvSpPr>
          <p:cNvPr id="1218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8909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BBDEC8A-DD76-7B44-82A2-79E325F6D14C}" type="slidenum">
              <a:rPr lang="en-US" sz="1200"/>
              <a:pPr/>
              <a:t>43</a:t>
            </a:fld>
            <a:endParaRPr lang="en-US" sz="1200"/>
          </a:p>
        </p:txBody>
      </p:sp>
      <p:sp>
        <p:nvSpPr>
          <p:cNvPr id="1280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9113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CC7FB96-CD72-FD4B-9F28-FAE615E4B300}" type="slidenum">
              <a:rPr lang="en-US" sz="1200"/>
              <a:pPr/>
              <a:t>5</a:t>
            </a:fld>
            <a:endParaRPr lang="en-US" sz="1200"/>
          </a:p>
        </p:txBody>
      </p:sp>
      <p:sp>
        <p:nvSpPr>
          <p:cNvPr id="256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3315"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74912056-F998-104A-9F75-7E024C762659}" type="slidenum">
              <a:rPr lang="en-US" sz="1200"/>
              <a:pPr/>
              <a:t>6</a:t>
            </a:fld>
            <a:endParaRPr lang="en-US" sz="1200"/>
          </a:p>
        </p:txBody>
      </p:sp>
      <p:sp>
        <p:nvSpPr>
          <p:cNvPr id="276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5363"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8E514B0-C216-0243-A04E-86A739F434FA}" type="slidenum">
              <a:rPr lang="en-US" sz="1200"/>
              <a:pPr/>
              <a:t>7</a:t>
            </a:fld>
            <a:endParaRPr lang="en-US" sz="1200"/>
          </a:p>
        </p:txBody>
      </p:sp>
      <p:sp>
        <p:nvSpPr>
          <p:cNvPr id="563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7411"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Figure 2.12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22604230-5632-AE48-A61C-D5D6EE7D1120}" type="slidenum">
              <a:rPr lang="en-US" sz="1200"/>
              <a:pPr/>
              <a:t>8</a:t>
            </a:fld>
            <a:endParaRPr lang="en-US" sz="1200"/>
          </a:p>
        </p:txBody>
      </p:sp>
      <p:sp>
        <p:nvSpPr>
          <p:cNvPr id="604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459"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Table 2.1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14C18A3A-57BA-E04F-984B-B3F467FA4CCF}" type="slidenum">
              <a:rPr lang="en-US" sz="1200"/>
              <a:pPr/>
              <a:t>9</a:t>
            </a:fld>
            <a:endParaRPr lang="en-US" sz="1200"/>
          </a:p>
        </p:txBody>
      </p:sp>
      <p:sp>
        <p:nvSpPr>
          <p:cNvPr id="624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507"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defRPr/>
            </a:pPr>
            <a:endParaRPr kumimoji="1" lang="en-US" sz="2400"/>
          </a:p>
        </p:txBody>
      </p:sp>
      <p:sp>
        <p:nvSpPr>
          <p:cNvPr id="17418" name="Rectangle 10"/>
          <p:cNvSpPr>
            <a:spLocks noGrp="1" noChangeArrowheads="1"/>
          </p:cNvSpPr>
          <p:nvPr>
            <p:ph type="ctrTitle"/>
          </p:nvPr>
        </p:nvSpPr>
        <p:spPr>
          <a:xfrm>
            <a:off x="990600" y="1828800"/>
            <a:ext cx="7772400" cy="1143000"/>
          </a:xfrm>
        </p:spPr>
        <p:txBody>
          <a:bodyPr/>
          <a:lstStyle>
            <a:lvl1pPr>
              <a:defRPr/>
            </a:lvl1pPr>
          </a:lstStyle>
          <a:p>
            <a:pPr lvl="0"/>
            <a:r>
              <a:rPr lang="en-US" noProof="0" smtClean="0"/>
              <a:t>Click to edit Master title style</a:t>
            </a:r>
          </a:p>
        </p:txBody>
      </p:sp>
      <p:sp>
        <p:nvSpPr>
          <p:cNvPr id="17419"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13" name="Rectangle 12"/>
          <p:cNvSpPr>
            <a:spLocks noGrp="1" noChangeArrowheads="1"/>
          </p:cNvSpPr>
          <p:nvPr>
            <p:ph type="dt" sz="half" idx="10"/>
          </p:nvPr>
        </p:nvSpPr>
        <p:spPr>
          <a:xfrm>
            <a:off x="990600" y="6248400"/>
            <a:ext cx="1905000" cy="457200"/>
          </a:xfrm>
        </p:spPr>
        <p:txBody>
          <a:bodyPr/>
          <a:lstStyle>
            <a:lvl1pPr>
              <a:defRPr smtClean="0">
                <a:solidFill>
                  <a:schemeClr val="bg2"/>
                </a:solidFill>
              </a:defRPr>
            </a:lvl1pPr>
          </a:lstStyle>
          <a:p>
            <a:pPr>
              <a:defRPr/>
            </a:pPr>
            <a:endParaRPr lang="en-US"/>
          </a:p>
        </p:txBody>
      </p:sp>
      <p:sp>
        <p:nvSpPr>
          <p:cNvPr id="14" name="Rectangle 13"/>
          <p:cNvSpPr>
            <a:spLocks noGrp="1" noChangeArrowheads="1"/>
          </p:cNvSpPr>
          <p:nvPr>
            <p:ph type="ftr" sz="quarter" idx="11"/>
          </p:nvPr>
        </p:nvSpPr>
        <p:spPr>
          <a:xfrm>
            <a:off x="3429000" y="6248400"/>
            <a:ext cx="2895600" cy="457200"/>
          </a:xfrm>
        </p:spPr>
        <p:txBody>
          <a:bodyPr/>
          <a:lstStyle>
            <a:lvl1pPr>
              <a:defRPr smtClean="0">
                <a:solidFill>
                  <a:schemeClr val="bg2"/>
                </a:solidFill>
              </a:defRPr>
            </a:lvl1pPr>
          </a:lstStyle>
          <a:p>
            <a:pPr>
              <a:defRPr/>
            </a:pPr>
            <a:r>
              <a:rPr lang="en-US"/>
              <a:t>Chapter 2</a:t>
            </a:r>
          </a:p>
        </p:txBody>
      </p:sp>
      <p:sp>
        <p:nvSpPr>
          <p:cNvPr id="15" name="Rectangle 14"/>
          <p:cNvSpPr>
            <a:spLocks noGrp="1" noChangeArrowheads="1"/>
          </p:cNvSpPr>
          <p:nvPr>
            <p:ph type="sldNum" sz="quarter" idx="12"/>
          </p:nvPr>
        </p:nvSpPr>
        <p:spPr>
          <a:xfrm>
            <a:off x="6858000" y="6248400"/>
            <a:ext cx="1905000" cy="457200"/>
          </a:xfrm>
        </p:spPr>
        <p:txBody>
          <a:bodyPr/>
          <a:lstStyle>
            <a:lvl1pPr>
              <a:defRPr smtClean="0">
                <a:solidFill>
                  <a:schemeClr val="bg2"/>
                </a:solidFill>
              </a:defRPr>
            </a:lvl1pPr>
          </a:lstStyle>
          <a:p>
            <a:pPr>
              <a:defRPr/>
            </a:pPr>
            <a:fld id="{DFAD2BE7-8A96-3A44-856A-B1380464F401}" type="slidenum">
              <a:rPr lang="en-US"/>
              <a:pPr>
                <a:defRPr/>
              </a:pPr>
              <a:t>‹#›</a:t>
            </a:fld>
            <a:endParaRPr lang="en-US"/>
          </a:p>
        </p:txBody>
      </p:sp>
    </p:spTree>
    <p:extLst>
      <p:ext uri="{BB962C8B-B14F-4D97-AF65-F5344CB8AC3E}">
        <p14:creationId xmlns:p14="http://schemas.microsoft.com/office/powerpoint/2010/main" val="43154579"/>
      </p:ext>
    </p:extLst>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Chapter 2</a:t>
            </a:r>
          </a:p>
        </p:txBody>
      </p:sp>
      <p:sp>
        <p:nvSpPr>
          <p:cNvPr id="6" name="Rectangle 13"/>
          <p:cNvSpPr>
            <a:spLocks noGrp="1" noChangeArrowheads="1"/>
          </p:cNvSpPr>
          <p:nvPr>
            <p:ph type="sldNum" sz="quarter" idx="12"/>
          </p:nvPr>
        </p:nvSpPr>
        <p:spPr>
          <a:ln/>
        </p:spPr>
        <p:txBody>
          <a:bodyPr/>
          <a:lstStyle>
            <a:lvl1pPr>
              <a:defRPr/>
            </a:lvl1pPr>
          </a:lstStyle>
          <a:p>
            <a:pPr>
              <a:defRPr/>
            </a:pPr>
            <a:fld id="{D47424B3-0BC8-734F-8359-37E79A1AAD0C}" type="slidenum">
              <a:rPr lang="en-US"/>
              <a:pPr>
                <a:defRPr/>
              </a:pPr>
              <a:t>‹#›</a:t>
            </a:fld>
            <a:endParaRPr lang="en-US"/>
          </a:p>
        </p:txBody>
      </p:sp>
    </p:spTree>
    <p:extLst>
      <p:ext uri="{BB962C8B-B14F-4D97-AF65-F5344CB8AC3E}">
        <p14:creationId xmlns:p14="http://schemas.microsoft.com/office/powerpoint/2010/main" val="2606760610"/>
      </p:ext>
    </p:extLst>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Chapter 2</a:t>
            </a:r>
          </a:p>
        </p:txBody>
      </p:sp>
      <p:sp>
        <p:nvSpPr>
          <p:cNvPr id="6" name="Rectangle 13"/>
          <p:cNvSpPr>
            <a:spLocks noGrp="1" noChangeArrowheads="1"/>
          </p:cNvSpPr>
          <p:nvPr>
            <p:ph type="sldNum" sz="quarter" idx="12"/>
          </p:nvPr>
        </p:nvSpPr>
        <p:spPr>
          <a:ln/>
        </p:spPr>
        <p:txBody>
          <a:bodyPr/>
          <a:lstStyle>
            <a:lvl1pPr>
              <a:defRPr/>
            </a:lvl1pPr>
          </a:lstStyle>
          <a:p>
            <a:pPr>
              <a:defRPr/>
            </a:pPr>
            <a:fld id="{73DFDAC0-B199-F24E-A540-6C5F733C39A8}" type="slidenum">
              <a:rPr lang="en-US"/>
              <a:pPr>
                <a:defRPr/>
              </a:pPr>
              <a:t>‹#›</a:t>
            </a:fld>
            <a:endParaRPr lang="en-US"/>
          </a:p>
        </p:txBody>
      </p:sp>
    </p:spTree>
    <p:extLst>
      <p:ext uri="{BB962C8B-B14F-4D97-AF65-F5344CB8AC3E}">
        <p14:creationId xmlns:p14="http://schemas.microsoft.com/office/powerpoint/2010/main" val="1000545992"/>
      </p:ext>
    </p:extLst>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Chapter 2</a:t>
            </a:r>
          </a:p>
        </p:txBody>
      </p:sp>
      <p:sp>
        <p:nvSpPr>
          <p:cNvPr id="7" name="Rectangle 13"/>
          <p:cNvSpPr>
            <a:spLocks noGrp="1" noChangeArrowheads="1"/>
          </p:cNvSpPr>
          <p:nvPr>
            <p:ph type="sldNum" sz="quarter" idx="12"/>
          </p:nvPr>
        </p:nvSpPr>
        <p:spPr>
          <a:ln/>
        </p:spPr>
        <p:txBody>
          <a:bodyPr/>
          <a:lstStyle>
            <a:lvl1pPr>
              <a:defRPr/>
            </a:lvl1pPr>
          </a:lstStyle>
          <a:p>
            <a:pPr>
              <a:defRPr/>
            </a:pPr>
            <a:fld id="{D286E5F8-8C78-C64F-9AF1-697F5D1EC76F}" type="slidenum">
              <a:rPr lang="en-US"/>
              <a:pPr>
                <a:defRPr/>
              </a:pPr>
              <a:t>‹#›</a:t>
            </a:fld>
            <a:endParaRPr lang="en-US"/>
          </a:p>
        </p:txBody>
      </p:sp>
    </p:spTree>
    <p:extLst>
      <p:ext uri="{BB962C8B-B14F-4D97-AF65-F5344CB8AC3E}">
        <p14:creationId xmlns:p14="http://schemas.microsoft.com/office/powerpoint/2010/main" val="1715302475"/>
      </p:ext>
    </p:extLst>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Chapter 2</a:t>
            </a:r>
          </a:p>
        </p:txBody>
      </p:sp>
      <p:sp>
        <p:nvSpPr>
          <p:cNvPr id="7" name="Rectangle 13"/>
          <p:cNvSpPr>
            <a:spLocks noGrp="1" noChangeArrowheads="1"/>
          </p:cNvSpPr>
          <p:nvPr>
            <p:ph type="sldNum" sz="quarter" idx="12"/>
          </p:nvPr>
        </p:nvSpPr>
        <p:spPr>
          <a:ln/>
        </p:spPr>
        <p:txBody>
          <a:bodyPr/>
          <a:lstStyle>
            <a:lvl1pPr>
              <a:defRPr/>
            </a:lvl1pPr>
          </a:lstStyle>
          <a:p>
            <a:pPr>
              <a:defRPr/>
            </a:pPr>
            <a:fld id="{A887B25C-84DA-D44C-9CB0-68E65A4BA9F0}" type="slidenum">
              <a:rPr lang="en-US"/>
              <a:pPr>
                <a:defRPr/>
              </a:pPr>
              <a:t>‹#›</a:t>
            </a:fld>
            <a:endParaRPr lang="en-US"/>
          </a:p>
        </p:txBody>
      </p:sp>
    </p:spTree>
    <p:extLst>
      <p:ext uri="{BB962C8B-B14F-4D97-AF65-F5344CB8AC3E}">
        <p14:creationId xmlns:p14="http://schemas.microsoft.com/office/powerpoint/2010/main" val="1505725189"/>
      </p:ext>
    </p:extLst>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Chapter 2</a:t>
            </a:r>
          </a:p>
        </p:txBody>
      </p:sp>
      <p:sp>
        <p:nvSpPr>
          <p:cNvPr id="7" name="Rectangle 13"/>
          <p:cNvSpPr>
            <a:spLocks noGrp="1" noChangeArrowheads="1"/>
          </p:cNvSpPr>
          <p:nvPr>
            <p:ph type="sldNum" sz="quarter" idx="12"/>
          </p:nvPr>
        </p:nvSpPr>
        <p:spPr>
          <a:ln/>
        </p:spPr>
        <p:txBody>
          <a:bodyPr/>
          <a:lstStyle>
            <a:lvl1pPr>
              <a:defRPr/>
            </a:lvl1pPr>
          </a:lstStyle>
          <a:p>
            <a:pPr>
              <a:defRPr/>
            </a:pPr>
            <a:fld id="{A496D969-96E8-B045-99B8-B1DF0387488A}" type="slidenum">
              <a:rPr lang="en-US"/>
              <a:pPr>
                <a:defRPr/>
              </a:pPr>
              <a:t>‹#›</a:t>
            </a:fld>
            <a:endParaRPr lang="en-US"/>
          </a:p>
        </p:txBody>
      </p:sp>
    </p:spTree>
    <p:extLst>
      <p:ext uri="{BB962C8B-B14F-4D97-AF65-F5344CB8AC3E}">
        <p14:creationId xmlns:p14="http://schemas.microsoft.com/office/powerpoint/2010/main" val="3364693"/>
      </p:ext>
    </p:extLst>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Chapter 2</a:t>
            </a:r>
          </a:p>
        </p:txBody>
      </p:sp>
      <p:sp>
        <p:nvSpPr>
          <p:cNvPr id="7" name="Rectangle 13"/>
          <p:cNvSpPr>
            <a:spLocks noGrp="1" noChangeArrowheads="1"/>
          </p:cNvSpPr>
          <p:nvPr>
            <p:ph type="sldNum" sz="quarter" idx="12"/>
          </p:nvPr>
        </p:nvSpPr>
        <p:spPr>
          <a:ln/>
        </p:spPr>
        <p:txBody>
          <a:bodyPr/>
          <a:lstStyle>
            <a:lvl1pPr>
              <a:defRPr/>
            </a:lvl1pPr>
          </a:lstStyle>
          <a:p>
            <a:pPr>
              <a:defRPr/>
            </a:pPr>
            <a:fld id="{EEE6B8BA-D2AE-7C49-8C18-56E47118760C}" type="slidenum">
              <a:rPr lang="en-US"/>
              <a:pPr>
                <a:defRPr/>
              </a:pPr>
              <a:t>‹#›</a:t>
            </a:fld>
            <a:endParaRPr lang="en-US"/>
          </a:p>
        </p:txBody>
      </p:sp>
    </p:spTree>
    <p:extLst>
      <p:ext uri="{BB962C8B-B14F-4D97-AF65-F5344CB8AC3E}">
        <p14:creationId xmlns:p14="http://schemas.microsoft.com/office/powerpoint/2010/main" val="1877662037"/>
      </p:ext>
    </p:extLst>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Chapter 2</a:t>
            </a:r>
          </a:p>
        </p:txBody>
      </p:sp>
      <p:sp>
        <p:nvSpPr>
          <p:cNvPr id="6" name="Rectangle 13"/>
          <p:cNvSpPr>
            <a:spLocks noGrp="1" noChangeArrowheads="1"/>
          </p:cNvSpPr>
          <p:nvPr>
            <p:ph type="sldNum" sz="quarter" idx="12"/>
          </p:nvPr>
        </p:nvSpPr>
        <p:spPr>
          <a:ln/>
        </p:spPr>
        <p:txBody>
          <a:bodyPr/>
          <a:lstStyle>
            <a:lvl1pPr>
              <a:defRPr/>
            </a:lvl1pPr>
          </a:lstStyle>
          <a:p>
            <a:pPr>
              <a:defRPr/>
            </a:pPr>
            <a:fld id="{5A8DDBD0-7BEF-234E-8688-8340F7CD1CDD}" type="slidenum">
              <a:rPr lang="en-US"/>
              <a:pPr>
                <a:defRPr/>
              </a:pPr>
              <a:t>‹#›</a:t>
            </a:fld>
            <a:endParaRPr lang="en-US"/>
          </a:p>
        </p:txBody>
      </p:sp>
    </p:spTree>
    <p:extLst>
      <p:ext uri="{BB962C8B-B14F-4D97-AF65-F5344CB8AC3E}">
        <p14:creationId xmlns:p14="http://schemas.microsoft.com/office/powerpoint/2010/main" val="1547248342"/>
      </p:ext>
    </p:extLst>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Chapter 2</a:t>
            </a:r>
          </a:p>
        </p:txBody>
      </p:sp>
      <p:sp>
        <p:nvSpPr>
          <p:cNvPr id="6" name="Rectangle 13"/>
          <p:cNvSpPr>
            <a:spLocks noGrp="1" noChangeArrowheads="1"/>
          </p:cNvSpPr>
          <p:nvPr>
            <p:ph type="sldNum" sz="quarter" idx="12"/>
          </p:nvPr>
        </p:nvSpPr>
        <p:spPr>
          <a:ln/>
        </p:spPr>
        <p:txBody>
          <a:bodyPr/>
          <a:lstStyle>
            <a:lvl1pPr>
              <a:defRPr/>
            </a:lvl1pPr>
          </a:lstStyle>
          <a:p>
            <a:pPr>
              <a:defRPr/>
            </a:pPr>
            <a:fld id="{9843917F-8F59-4143-A8BA-8BC130BB56BD}" type="slidenum">
              <a:rPr lang="en-US"/>
              <a:pPr>
                <a:defRPr/>
              </a:pPr>
              <a:t>‹#›</a:t>
            </a:fld>
            <a:endParaRPr lang="en-US"/>
          </a:p>
        </p:txBody>
      </p:sp>
    </p:spTree>
    <p:extLst>
      <p:ext uri="{BB962C8B-B14F-4D97-AF65-F5344CB8AC3E}">
        <p14:creationId xmlns:p14="http://schemas.microsoft.com/office/powerpoint/2010/main" val="1101871837"/>
      </p:ext>
    </p:extLst>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Chapter 2</a:t>
            </a:r>
          </a:p>
        </p:txBody>
      </p:sp>
      <p:sp>
        <p:nvSpPr>
          <p:cNvPr id="7" name="Rectangle 13"/>
          <p:cNvSpPr>
            <a:spLocks noGrp="1" noChangeArrowheads="1"/>
          </p:cNvSpPr>
          <p:nvPr>
            <p:ph type="sldNum" sz="quarter" idx="12"/>
          </p:nvPr>
        </p:nvSpPr>
        <p:spPr>
          <a:ln/>
        </p:spPr>
        <p:txBody>
          <a:bodyPr/>
          <a:lstStyle>
            <a:lvl1pPr>
              <a:defRPr/>
            </a:lvl1pPr>
          </a:lstStyle>
          <a:p>
            <a:pPr>
              <a:defRPr/>
            </a:pPr>
            <a:fld id="{EC51CC8B-A79C-FD43-ADB3-B2F0D5FC5FF8}" type="slidenum">
              <a:rPr lang="en-US"/>
              <a:pPr>
                <a:defRPr/>
              </a:pPr>
              <a:t>‹#›</a:t>
            </a:fld>
            <a:endParaRPr lang="en-US"/>
          </a:p>
        </p:txBody>
      </p:sp>
    </p:spTree>
    <p:extLst>
      <p:ext uri="{BB962C8B-B14F-4D97-AF65-F5344CB8AC3E}">
        <p14:creationId xmlns:p14="http://schemas.microsoft.com/office/powerpoint/2010/main" val="4256293112"/>
      </p:ext>
    </p:extLst>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US"/>
              <a:t>Chapter 2</a:t>
            </a:r>
          </a:p>
        </p:txBody>
      </p:sp>
      <p:sp>
        <p:nvSpPr>
          <p:cNvPr id="9" name="Rectangle 13"/>
          <p:cNvSpPr>
            <a:spLocks noGrp="1" noChangeArrowheads="1"/>
          </p:cNvSpPr>
          <p:nvPr>
            <p:ph type="sldNum" sz="quarter" idx="12"/>
          </p:nvPr>
        </p:nvSpPr>
        <p:spPr>
          <a:ln/>
        </p:spPr>
        <p:txBody>
          <a:bodyPr/>
          <a:lstStyle>
            <a:lvl1pPr>
              <a:defRPr/>
            </a:lvl1pPr>
          </a:lstStyle>
          <a:p>
            <a:pPr>
              <a:defRPr/>
            </a:pPr>
            <a:fld id="{F0E88890-9620-A646-9E0D-FAB3A898D3AF}" type="slidenum">
              <a:rPr lang="en-US"/>
              <a:pPr>
                <a:defRPr/>
              </a:pPr>
              <a:t>‹#›</a:t>
            </a:fld>
            <a:endParaRPr lang="en-US"/>
          </a:p>
        </p:txBody>
      </p:sp>
    </p:spTree>
    <p:extLst>
      <p:ext uri="{BB962C8B-B14F-4D97-AF65-F5344CB8AC3E}">
        <p14:creationId xmlns:p14="http://schemas.microsoft.com/office/powerpoint/2010/main" val="633744385"/>
      </p:ext>
    </p:extLst>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US"/>
              <a:t>Chapter 2</a:t>
            </a:r>
          </a:p>
        </p:txBody>
      </p:sp>
      <p:sp>
        <p:nvSpPr>
          <p:cNvPr id="5" name="Rectangle 13"/>
          <p:cNvSpPr>
            <a:spLocks noGrp="1" noChangeArrowheads="1"/>
          </p:cNvSpPr>
          <p:nvPr>
            <p:ph type="sldNum" sz="quarter" idx="12"/>
          </p:nvPr>
        </p:nvSpPr>
        <p:spPr>
          <a:ln/>
        </p:spPr>
        <p:txBody>
          <a:bodyPr/>
          <a:lstStyle>
            <a:lvl1pPr>
              <a:defRPr/>
            </a:lvl1pPr>
          </a:lstStyle>
          <a:p>
            <a:pPr>
              <a:defRPr/>
            </a:pPr>
            <a:fld id="{54001D1B-0C99-374F-B91F-2D2999CBB13A}" type="slidenum">
              <a:rPr lang="en-US"/>
              <a:pPr>
                <a:defRPr/>
              </a:pPr>
              <a:t>‹#›</a:t>
            </a:fld>
            <a:endParaRPr lang="en-US"/>
          </a:p>
        </p:txBody>
      </p:sp>
    </p:spTree>
    <p:extLst>
      <p:ext uri="{BB962C8B-B14F-4D97-AF65-F5344CB8AC3E}">
        <p14:creationId xmlns:p14="http://schemas.microsoft.com/office/powerpoint/2010/main" val="353830488"/>
      </p:ext>
    </p:extLst>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r>
              <a:rPr lang="en-US"/>
              <a:t>Chapter 2</a:t>
            </a:r>
          </a:p>
        </p:txBody>
      </p:sp>
      <p:sp>
        <p:nvSpPr>
          <p:cNvPr id="4" name="Rectangle 13"/>
          <p:cNvSpPr>
            <a:spLocks noGrp="1" noChangeArrowheads="1"/>
          </p:cNvSpPr>
          <p:nvPr>
            <p:ph type="sldNum" sz="quarter" idx="12"/>
          </p:nvPr>
        </p:nvSpPr>
        <p:spPr>
          <a:ln/>
        </p:spPr>
        <p:txBody>
          <a:bodyPr/>
          <a:lstStyle>
            <a:lvl1pPr>
              <a:defRPr/>
            </a:lvl1pPr>
          </a:lstStyle>
          <a:p>
            <a:pPr>
              <a:defRPr/>
            </a:pPr>
            <a:fld id="{CD6066A4-1BD2-1D40-9000-58644AA38858}" type="slidenum">
              <a:rPr lang="en-US"/>
              <a:pPr>
                <a:defRPr/>
              </a:pPr>
              <a:t>‹#›</a:t>
            </a:fld>
            <a:endParaRPr lang="en-US"/>
          </a:p>
        </p:txBody>
      </p:sp>
    </p:spTree>
    <p:extLst>
      <p:ext uri="{BB962C8B-B14F-4D97-AF65-F5344CB8AC3E}">
        <p14:creationId xmlns:p14="http://schemas.microsoft.com/office/powerpoint/2010/main" val="218885046"/>
      </p:ext>
    </p:extLst>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Chapter 2</a:t>
            </a:r>
          </a:p>
        </p:txBody>
      </p:sp>
      <p:sp>
        <p:nvSpPr>
          <p:cNvPr id="7" name="Rectangle 13"/>
          <p:cNvSpPr>
            <a:spLocks noGrp="1" noChangeArrowheads="1"/>
          </p:cNvSpPr>
          <p:nvPr>
            <p:ph type="sldNum" sz="quarter" idx="12"/>
          </p:nvPr>
        </p:nvSpPr>
        <p:spPr>
          <a:ln/>
        </p:spPr>
        <p:txBody>
          <a:bodyPr/>
          <a:lstStyle>
            <a:lvl1pPr>
              <a:defRPr/>
            </a:lvl1pPr>
          </a:lstStyle>
          <a:p>
            <a:pPr>
              <a:defRPr/>
            </a:pPr>
            <a:fld id="{C1B494F0-B8C0-274E-B4AB-6480FD7CCAAB}" type="slidenum">
              <a:rPr lang="en-US"/>
              <a:pPr>
                <a:defRPr/>
              </a:pPr>
              <a:t>‹#›</a:t>
            </a:fld>
            <a:endParaRPr lang="en-US"/>
          </a:p>
        </p:txBody>
      </p:sp>
    </p:spTree>
    <p:extLst>
      <p:ext uri="{BB962C8B-B14F-4D97-AF65-F5344CB8AC3E}">
        <p14:creationId xmlns:p14="http://schemas.microsoft.com/office/powerpoint/2010/main" val="3736019037"/>
      </p:ext>
    </p:extLst>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Chapter 2</a:t>
            </a:r>
          </a:p>
        </p:txBody>
      </p:sp>
      <p:sp>
        <p:nvSpPr>
          <p:cNvPr id="7" name="Rectangle 13"/>
          <p:cNvSpPr>
            <a:spLocks noGrp="1" noChangeArrowheads="1"/>
          </p:cNvSpPr>
          <p:nvPr>
            <p:ph type="sldNum" sz="quarter" idx="12"/>
          </p:nvPr>
        </p:nvSpPr>
        <p:spPr>
          <a:ln/>
        </p:spPr>
        <p:txBody>
          <a:bodyPr/>
          <a:lstStyle>
            <a:lvl1pPr>
              <a:defRPr/>
            </a:lvl1pPr>
          </a:lstStyle>
          <a:p>
            <a:pPr>
              <a:defRPr/>
            </a:pPr>
            <a:fld id="{DF24F432-CCB5-8041-A1DD-8CEACECF4E11}" type="slidenum">
              <a:rPr lang="en-US"/>
              <a:pPr>
                <a:defRPr/>
              </a:pPr>
              <a:t>‹#›</a:t>
            </a:fld>
            <a:endParaRPr lang="en-US"/>
          </a:p>
        </p:txBody>
      </p:sp>
    </p:spTree>
    <p:extLst>
      <p:ext uri="{BB962C8B-B14F-4D97-AF65-F5344CB8AC3E}">
        <p14:creationId xmlns:p14="http://schemas.microsoft.com/office/powerpoint/2010/main" val="1193025836"/>
      </p:ext>
    </p:extLst>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sz="2400"/>
          </a:p>
        </p:txBody>
      </p:sp>
      <p:sp>
        <p:nvSpPr>
          <p:cNvPr id="1638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sz="2400"/>
          </a:p>
        </p:txBody>
      </p:sp>
      <p:sp>
        <p:nvSpPr>
          <p:cNvPr id="16388"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sz="2400"/>
          </a:p>
        </p:txBody>
      </p:sp>
      <p:sp>
        <p:nvSpPr>
          <p:cNvPr id="1638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sz="2400"/>
          </a:p>
        </p:txBody>
      </p:sp>
      <p:sp>
        <p:nvSpPr>
          <p:cNvPr id="1639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sz="2400"/>
          </a:p>
        </p:txBody>
      </p:sp>
      <p:sp>
        <p:nvSpPr>
          <p:cNvPr id="16391"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sz="2400"/>
          </a:p>
        </p:txBody>
      </p:sp>
      <p:sp>
        <p:nvSpPr>
          <p:cNvPr id="16392"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defRPr/>
            </a:pPr>
            <a:endParaRPr kumimoji="1" lang="en-US" sz="2400"/>
          </a:p>
        </p:txBody>
      </p:sp>
      <p:sp>
        <p:nvSpPr>
          <p:cNvPr id="16393"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6394"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5"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400" smtClean="0"/>
            </a:lvl1pPr>
          </a:lstStyle>
          <a:p>
            <a:pPr>
              <a:defRPr/>
            </a:pPr>
            <a:endParaRPr lang="en-US"/>
          </a:p>
        </p:txBody>
      </p:sp>
      <p:sp>
        <p:nvSpPr>
          <p:cNvPr id="16396"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400" smtClean="0"/>
            </a:lvl1pPr>
          </a:lstStyle>
          <a:p>
            <a:pPr>
              <a:defRPr/>
            </a:pPr>
            <a:r>
              <a:rPr lang="en-US"/>
              <a:t>Chapter 2</a:t>
            </a:r>
          </a:p>
        </p:txBody>
      </p:sp>
      <p:sp>
        <p:nvSpPr>
          <p:cNvPr id="16397"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fld id="{7D0E930D-CC84-984F-96FF-9863D2C46E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79" r:id="rId2"/>
    <p:sldLayoutId id="2147483678" r:id="rId3"/>
    <p:sldLayoutId id="2147483677" r:id="rId4"/>
    <p:sldLayoutId id="2147483676" r:id="rId5"/>
    <p:sldLayoutId id="2147483675" r:id="rId6"/>
    <p:sldLayoutId id="2147483674" r:id="rId7"/>
    <p:sldLayoutId id="2147483673" r:id="rId8"/>
    <p:sldLayoutId id="2147483672" r:id="rId9"/>
    <p:sldLayoutId id="2147483671" r:id="rId10"/>
    <p:sldLayoutId id="2147483670" r:id="rId11"/>
    <p:sldLayoutId id="2147483669" r:id="rId12"/>
    <p:sldLayoutId id="2147483668" r:id="rId13"/>
    <p:sldLayoutId id="2147483667" r:id="rId14"/>
    <p:sldLayoutId id="2147483666" r:id="rId15"/>
  </p:sldLayoutIdLst>
  <p:transition xmlns:p14="http://schemas.microsoft.com/office/powerpoint/2010/main" spd="slow"/>
  <p:hf hdr="0" dt="0"/>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5"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emf"/><Relationship Id="rId7" Type="http://schemas.openxmlformats.org/officeDocument/2006/relationships/image" Target="../media/image17.emf"/><Relationship Id="rId8" Type="http://schemas.openxmlformats.org/officeDocument/2006/relationships/image" Target="../media/image18.emf"/><Relationship Id="rId9"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hogan.chem.lsu.edu/matter/chap26/animate2/an26_020.wmv" TargetMode="External"/><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53.png"/><Relationship Id="rId8" Type="http://schemas.openxmlformats.org/officeDocument/2006/relationships/image" Target="../media/image54.png"/><Relationship Id="rId9" Type="http://schemas.openxmlformats.org/officeDocument/2006/relationships/image" Target="../media/image55.png"/><Relationship Id="rId10"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5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FFCC66"/>
            </a:gs>
            <a:gs pos="100000">
              <a:srgbClr val="FF9933"/>
            </a:gs>
          </a:gsLst>
          <a:path path="shape">
            <a:fillToRect l="50000" t="50000" r="50000" b="50000"/>
          </a:path>
        </a:gradFill>
        <a:effectLst/>
      </p:bgPr>
    </p:bg>
    <p:spTree>
      <p:nvGrpSpPr>
        <p:cNvPr id="1" name=""/>
        <p:cNvGrpSpPr/>
        <p:nvPr/>
      </p:nvGrpSpPr>
      <p:grpSpPr>
        <a:xfrm>
          <a:off x="0" y="0"/>
          <a:ext cx="0" cy="0"/>
          <a:chOff x="0" y="0"/>
          <a:chExt cx="0" cy="0"/>
        </a:xfrm>
      </p:grpSpPr>
      <p:sp>
        <p:nvSpPr>
          <p:cNvPr id="4" name="Rectangle 13"/>
          <p:cNvSpPr>
            <a:spLocks noGrp="1" noChangeArrowheads="1"/>
          </p:cNvSpPr>
          <p:nvPr>
            <p:ph type="ftr" sz="quarter" idx="11"/>
          </p:nvPr>
        </p:nvSpPr>
        <p:spPr/>
        <p:txBody>
          <a:bodyPr/>
          <a:lstStyle/>
          <a:p>
            <a:pPr>
              <a:defRPr/>
            </a:pPr>
            <a:r>
              <a:rPr lang="en-US"/>
              <a:t>Chapter 2</a:t>
            </a:r>
          </a:p>
        </p:txBody>
      </p:sp>
      <p:sp>
        <p:nvSpPr>
          <p:cNvPr id="5" name="Rectangle 14"/>
          <p:cNvSpPr>
            <a:spLocks noGrp="1" noChangeArrowheads="1"/>
          </p:cNvSpPr>
          <p:nvPr>
            <p:ph type="sldNum" sz="quarter" idx="12"/>
          </p:nvPr>
        </p:nvSpPr>
        <p:spPr/>
        <p:txBody>
          <a:bodyPr/>
          <a:lstStyle/>
          <a:p>
            <a:pPr>
              <a:defRPr/>
            </a:pPr>
            <a:fld id="{8AEC17C6-804F-F546-B9AA-F961DA3C9DF4}" type="slidenum">
              <a:rPr lang="en-US"/>
              <a:pPr>
                <a:defRPr/>
              </a:pPr>
              <a:t>1</a:t>
            </a:fld>
            <a:endParaRPr lang="en-US"/>
          </a:p>
        </p:txBody>
      </p:sp>
      <p:sp>
        <p:nvSpPr>
          <p:cNvPr id="5123" name="Rectangle 3"/>
          <p:cNvSpPr>
            <a:spLocks noGrp="1" noChangeArrowheads="1"/>
          </p:cNvSpPr>
          <p:nvPr>
            <p:ph type="subTitle" idx="1"/>
          </p:nvPr>
        </p:nvSpPr>
        <p:spPr>
          <a:xfrm>
            <a:off x="838200" y="3429000"/>
            <a:ext cx="7391400" cy="2514600"/>
          </a:xfrm>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lstStyle/>
          <a:p>
            <a:pPr eaLnBrk="1" hangingPunct="1">
              <a:lnSpc>
                <a:spcPct val="130000"/>
              </a:lnSpc>
              <a:spcBef>
                <a:spcPct val="0"/>
              </a:spcBef>
              <a:defRPr/>
            </a:pPr>
            <a:r>
              <a:rPr lang="en-US" sz="2800" smtClean="0">
                <a:effectLst>
                  <a:outerShdw blurRad="38100" dist="38100" dir="2700000" algn="tl">
                    <a:srgbClr val="FFFFFF"/>
                  </a:outerShdw>
                </a:effectLst>
                <a:cs typeface="+mn-cs"/>
              </a:rPr>
              <a:t> </a:t>
            </a:r>
          </a:p>
        </p:txBody>
      </p:sp>
      <p:sp>
        <p:nvSpPr>
          <p:cNvPr id="5126" name="Rectangle 6"/>
          <p:cNvSpPr>
            <a:spLocks noChangeArrowheads="1"/>
          </p:cNvSpPr>
          <p:nvPr/>
        </p:nvSpPr>
        <p:spPr bwMode="auto">
          <a:xfrm>
            <a:off x="1676400" y="609600"/>
            <a:ext cx="5791200" cy="222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5400">
                <a:solidFill>
                  <a:schemeClr val="tx2"/>
                </a:solidFill>
                <a:ea typeface="Osaka" charset="0"/>
                <a:cs typeface="Osaka" charset="0"/>
              </a:rPr>
              <a:t>Atoms, Molecules,</a:t>
            </a:r>
            <a:br>
              <a:rPr lang="en-US" sz="5400">
                <a:solidFill>
                  <a:schemeClr val="tx2"/>
                </a:solidFill>
                <a:ea typeface="Osaka" charset="0"/>
                <a:cs typeface="Osaka" charset="0"/>
              </a:rPr>
            </a:br>
            <a:r>
              <a:rPr lang="en-US" sz="5400">
                <a:solidFill>
                  <a:schemeClr val="tx2"/>
                </a:solidFill>
                <a:ea typeface="Osaka" charset="0"/>
                <a:cs typeface="Osaka" charset="0"/>
              </a:rPr>
              <a:t>and Ions</a:t>
            </a:r>
          </a:p>
          <a:p>
            <a:pPr algn="ctr">
              <a:defRPr/>
            </a:pPr>
            <a:r>
              <a:rPr lang="en-US" sz="3200">
                <a:solidFill>
                  <a:schemeClr val="tx2"/>
                </a:solidFill>
                <a:effectLst>
                  <a:outerShdw blurRad="38100" dist="38100" dir="2700000" algn="tl">
                    <a:srgbClr val="000000"/>
                  </a:outerShdw>
                </a:effectLst>
                <a:ea typeface="Osaka" charset="0"/>
                <a:cs typeface="Osaka" charset="0"/>
              </a:rPr>
              <a:t>Chapter 2</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pPr>
              <a:defRPr/>
            </a:pPr>
            <a:r>
              <a:rPr lang="en-US"/>
              <a:t>Chapter 2</a:t>
            </a:r>
          </a:p>
        </p:txBody>
      </p:sp>
      <p:sp>
        <p:nvSpPr>
          <p:cNvPr id="12" name="Slide Number Placeholder 6"/>
          <p:cNvSpPr>
            <a:spLocks noGrp="1"/>
          </p:cNvSpPr>
          <p:nvPr>
            <p:ph type="sldNum" sz="quarter" idx="12"/>
          </p:nvPr>
        </p:nvSpPr>
        <p:spPr/>
        <p:txBody>
          <a:bodyPr/>
          <a:lstStyle/>
          <a:p>
            <a:pPr>
              <a:defRPr/>
            </a:pPr>
            <a:fld id="{38BE44BA-9BA1-194D-87B0-63A76AF5B881}" type="slidenum">
              <a:rPr lang="en-US"/>
              <a:pPr>
                <a:defRPr/>
              </a:pPr>
              <a:t>10</a:t>
            </a:fld>
            <a:endParaRPr lang="en-US"/>
          </a:p>
        </p:txBody>
      </p:sp>
      <p:sp>
        <p:nvSpPr>
          <p:cNvPr id="63490" name="Rectangle 2"/>
          <p:cNvSpPr>
            <a:spLocks noGrp="1" noChangeArrowheads="1"/>
          </p:cNvSpPr>
          <p:nvPr>
            <p:ph type="title"/>
          </p:nvPr>
        </p:nvSpPr>
        <p:spPr/>
        <p:txBody>
          <a:bodyPr/>
          <a:lstStyle/>
          <a:p>
            <a:pPr eaLnBrk="1" hangingPunct="1">
              <a:defRPr/>
            </a:pPr>
            <a:r>
              <a:rPr lang="en-US" smtClean="0">
                <a:cs typeface="+mj-cs"/>
              </a:rPr>
              <a:t>Isotope Designation</a:t>
            </a:r>
          </a:p>
        </p:txBody>
      </p:sp>
      <p:pic>
        <p:nvPicPr>
          <p:cNvPr id="6349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590800"/>
            <a:ext cx="7747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349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819400"/>
            <a:ext cx="26479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350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057400"/>
            <a:ext cx="2425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350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133600"/>
            <a:ext cx="25146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3502"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2057400"/>
            <a:ext cx="16637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3503" name="Text Box 15"/>
          <p:cNvSpPr txBox="1">
            <a:spLocks noChangeArrowheads="1"/>
          </p:cNvSpPr>
          <p:nvPr/>
        </p:nvSpPr>
        <p:spPr bwMode="auto">
          <a:xfrm>
            <a:off x="1219200" y="4876800"/>
            <a:ext cx="74676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buSzPct val="60000"/>
            </a:pPr>
            <a:r>
              <a:rPr lang="en-US"/>
              <a:t>This atom is MISSING 3 NEGATIVE electrons (a double negative is positive).  An atom with 6 protons which is missing three electrons has 3 electrons left.</a:t>
            </a:r>
          </a:p>
        </p:txBody>
      </p:sp>
      <p:sp>
        <p:nvSpPr>
          <p:cNvPr id="63505" name="Text Box 17"/>
          <p:cNvSpPr txBox="1">
            <a:spLocks noChangeArrowheads="1"/>
          </p:cNvSpPr>
          <p:nvPr/>
        </p:nvSpPr>
        <p:spPr bwMode="auto">
          <a:xfrm>
            <a:off x="1219200" y="4114800"/>
            <a:ext cx="67818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lnSpc>
                <a:spcPct val="90000"/>
              </a:lnSpc>
              <a:spcBef>
                <a:spcPct val="20000"/>
              </a:spcBef>
              <a:buClr>
                <a:schemeClr val="folHlink"/>
              </a:buClr>
              <a:buSzPct val="60000"/>
            </a:pPr>
            <a:r>
              <a:rPr lang="en-US">
                <a:solidFill>
                  <a:schemeClr val="hlink"/>
                </a:solidFill>
              </a:rPr>
              <a:t>Atomic number is number of protons, found ABOVE atom symbol.  ALL carbon atoms have 6 protons.</a:t>
            </a:r>
          </a:p>
        </p:txBody>
      </p:sp>
      <p:sp>
        <p:nvSpPr>
          <p:cNvPr id="63508" name="Text Box 20"/>
          <p:cNvSpPr txBox="1">
            <a:spLocks noChangeArrowheads="1"/>
          </p:cNvSpPr>
          <p:nvPr/>
        </p:nvSpPr>
        <p:spPr bwMode="auto">
          <a:xfrm>
            <a:off x="1219200" y="5715000"/>
            <a:ext cx="70104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n-US">
                <a:solidFill>
                  <a:schemeClr val="folHlink"/>
                </a:solidFill>
              </a:rPr>
              <a:t>This isotope of carbon has a total of 12 protons and neutrons.  Since it has 6 protons it must have 12 - 6 = 6 neutrons</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634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nodeType="clickEffect">
                                  <p:stCondLst>
                                    <p:cond delay="0"/>
                                  </p:stCondLst>
                                  <p:childTnLst>
                                    <p:set>
                                      <p:cBhvr>
                                        <p:cTn id="10" dur="1" fill="hold">
                                          <p:stCondLst>
                                            <p:cond delay="0"/>
                                          </p:stCondLst>
                                        </p:cTn>
                                        <p:tgtEl>
                                          <p:spTgt spid="63499"/>
                                        </p:tgtEl>
                                        <p:attrNameLst>
                                          <p:attrName>style.visibility</p:attrName>
                                        </p:attrNameLst>
                                      </p:cBhvr>
                                      <p:to>
                                        <p:strVal val="visible"/>
                                      </p:to>
                                    </p:set>
                                    <p:anim calcmode="lin" valueType="num">
                                      <p:cBhvr additive="base">
                                        <p:cTn id="11" dur="500" fill="hold"/>
                                        <p:tgtEl>
                                          <p:spTgt spid="63499"/>
                                        </p:tgtEl>
                                        <p:attrNameLst>
                                          <p:attrName>ppt_x</p:attrName>
                                        </p:attrNameLst>
                                      </p:cBhvr>
                                      <p:tavLst>
                                        <p:tav tm="0">
                                          <p:val>
                                            <p:strVal val="1+#ppt_w/2"/>
                                          </p:val>
                                        </p:tav>
                                        <p:tav tm="100000">
                                          <p:val>
                                            <p:strVal val="#ppt_x"/>
                                          </p:val>
                                        </p:tav>
                                      </p:tavLst>
                                    </p:anim>
                                    <p:anim calcmode="lin" valueType="num">
                                      <p:cBhvr additive="base">
                                        <p:cTn id="12" dur="500" fill="hold"/>
                                        <p:tgtEl>
                                          <p:spTgt spid="6349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 presetClass="entr" presetSubtype="8" fill="hold" nodeType="afterEffect">
                                  <p:stCondLst>
                                    <p:cond delay="0"/>
                                  </p:stCondLst>
                                  <p:childTnLst>
                                    <p:set>
                                      <p:cBhvr>
                                        <p:cTn id="15" dur="1" fill="hold">
                                          <p:stCondLst>
                                            <p:cond delay="0"/>
                                          </p:stCondLst>
                                        </p:cTn>
                                        <p:tgtEl>
                                          <p:spTgt spid="63502"/>
                                        </p:tgtEl>
                                        <p:attrNameLst>
                                          <p:attrName>style.visibility</p:attrName>
                                        </p:attrNameLst>
                                      </p:cBhvr>
                                      <p:to>
                                        <p:strVal val="visible"/>
                                      </p:to>
                                    </p:set>
                                    <p:anim calcmode="lin" valueType="num">
                                      <p:cBhvr additive="base">
                                        <p:cTn id="16" dur="500" fill="hold"/>
                                        <p:tgtEl>
                                          <p:spTgt spid="63502"/>
                                        </p:tgtEl>
                                        <p:attrNameLst>
                                          <p:attrName>ppt_x</p:attrName>
                                        </p:attrNameLst>
                                      </p:cBhvr>
                                      <p:tavLst>
                                        <p:tav tm="0">
                                          <p:val>
                                            <p:strVal val="0-#ppt_w/2"/>
                                          </p:val>
                                        </p:tav>
                                        <p:tav tm="100000">
                                          <p:val>
                                            <p:strVal val="#ppt_x"/>
                                          </p:val>
                                        </p:tav>
                                      </p:tavLst>
                                    </p:anim>
                                    <p:anim calcmode="lin" valueType="num">
                                      <p:cBhvr additive="base">
                                        <p:cTn id="17" dur="500" fill="hold"/>
                                        <p:tgtEl>
                                          <p:spTgt spid="6350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3505"/>
                                        </p:tgtEl>
                                        <p:attrNameLst>
                                          <p:attrName>style.visibility</p:attrName>
                                        </p:attrNameLst>
                                      </p:cBhvr>
                                      <p:to>
                                        <p:strVal val="visible"/>
                                      </p:to>
                                    </p:set>
                                    <p:anim calcmode="lin" valueType="num">
                                      <p:cBhvr additive="base">
                                        <p:cTn id="21" dur="500" fill="hold"/>
                                        <p:tgtEl>
                                          <p:spTgt spid="63505"/>
                                        </p:tgtEl>
                                        <p:attrNameLst>
                                          <p:attrName>ppt_x</p:attrName>
                                        </p:attrNameLst>
                                      </p:cBhvr>
                                      <p:tavLst>
                                        <p:tav tm="0">
                                          <p:val>
                                            <p:strVal val="#ppt_x"/>
                                          </p:val>
                                        </p:tav>
                                        <p:tav tm="100000">
                                          <p:val>
                                            <p:strVal val="#ppt_x"/>
                                          </p:val>
                                        </p:tav>
                                      </p:tavLst>
                                    </p:anim>
                                    <p:anim calcmode="lin" valueType="num">
                                      <p:cBhvr additive="base">
                                        <p:cTn id="22" dur="500" fill="hold"/>
                                        <p:tgtEl>
                                          <p:spTgt spid="63505"/>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3" fill="hold" nodeType="clickEffect">
                                  <p:stCondLst>
                                    <p:cond delay="0"/>
                                  </p:stCondLst>
                                  <p:childTnLst>
                                    <p:set>
                                      <p:cBhvr>
                                        <p:cTn id="26" dur="1" fill="hold">
                                          <p:stCondLst>
                                            <p:cond delay="0"/>
                                          </p:stCondLst>
                                        </p:cTn>
                                        <p:tgtEl>
                                          <p:spTgt spid="63500"/>
                                        </p:tgtEl>
                                        <p:attrNameLst>
                                          <p:attrName>style.visibility</p:attrName>
                                        </p:attrNameLst>
                                      </p:cBhvr>
                                      <p:to>
                                        <p:strVal val="visible"/>
                                      </p:to>
                                    </p:set>
                                    <p:anim calcmode="lin" valueType="num">
                                      <p:cBhvr additive="base">
                                        <p:cTn id="27" dur="500" fill="hold"/>
                                        <p:tgtEl>
                                          <p:spTgt spid="63500"/>
                                        </p:tgtEl>
                                        <p:attrNameLst>
                                          <p:attrName>ppt_x</p:attrName>
                                        </p:attrNameLst>
                                      </p:cBhvr>
                                      <p:tavLst>
                                        <p:tav tm="0">
                                          <p:val>
                                            <p:strVal val="1+#ppt_w/2"/>
                                          </p:val>
                                        </p:tav>
                                        <p:tav tm="100000">
                                          <p:val>
                                            <p:strVal val="#ppt_x"/>
                                          </p:val>
                                        </p:tav>
                                      </p:tavLst>
                                    </p:anim>
                                    <p:anim calcmode="lin" valueType="num">
                                      <p:cBhvr additive="base">
                                        <p:cTn id="28" dur="500" fill="hold"/>
                                        <p:tgtEl>
                                          <p:spTgt spid="63500"/>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63503"/>
                                        </p:tgtEl>
                                        <p:attrNameLst>
                                          <p:attrName>style.visibility</p:attrName>
                                        </p:attrNameLst>
                                      </p:cBhvr>
                                      <p:to>
                                        <p:strVal val="visible"/>
                                      </p:to>
                                    </p:set>
                                    <p:anim calcmode="lin" valueType="num">
                                      <p:cBhvr additive="base">
                                        <p:cTn id="32" dur="500" fill="hold"/>
                                        <p:tgtEl>
                                          <p:spTgt spid="63503"/>
                                        </p:tgtEl>
                                        <p:attrNameLst>
                                          <p:attrName>ppt_x</p:attrName>
                                        </p:attrNameLst>
                                      </p:cBhvr>
                                      <p:tavLst>
                                        <p:tav tm="0">
                                          <p:val>
                                            <p:strVal val="#ppt_x"/>
                                          </p:val>
                                        </p:tav>
                                        <p:tav tm="100000">
                                          <p:val>
                                            <p:strVal val="#ppt_x"/>
                                          </p:val>
                                        </p:tav>
                                      </p:tavLst>
                                    </p:anim>
                                    <p:anim calcmode="lin" valueType="num">
                                      <p:cBhvr additive="base">
                                        <p:cTn id="33" dur="500" fill="hold"/>
                                        <p:tgtEl>
                                          <p:spTgt spid="6350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9" fill="hold" nodeType="clickEffect">
                                  <p:stCondLst>
                                    <p:cond delay="0"/>
                                  </p:stCondLst>
                                  <p:childTnLst>
                                    <p:set>
                                      <p:cBhvr>
                                        <p:cTn id="37" dur="1" fill="hold">
                                          <p:stCondLst>
                                            <p:cond delay="0"/>
                                          </p:stCondLst>
                                        </p:cTn>
                                        <p:tgtEl>
                                          <p:spTgt spid="63501"/>
                                        </p:tgtEl>
                                        <p:attrNameLst>
                                          <p:attrName>style.visibility</p:attrName>
                                        </p:attrNameLst>
                                      </p:cBhvr>
                                      <p:to>
                                        <p:strVal val="visible"/>
                                      </p:to>
                                    </p:set>
                                    <p:anim calcmode="lin" valueType="num">
                                      <p:cBhvr additive="base">
                                        <p:cTn id="38" dur="500" fill="hold"/>
                                        <p:tgtEl>
                                          <p:spTgt spid="63501"/>
                                        </p:tgtEl>
                                        <p:attrNameLst>
                                          <p:attrName>ppt_x</p:attrName>
                                        </p:attrNameLst>
                                      </p:cBhvr>
                                      <p:tavLst>
                                        <p:tav tm="0">
                                          <p:val>
                                            <p:strVal val="0-#ppt_w/2"/>
                                          </p:val>
                                        </p:tav>
                                        <p:tav tm="100000">
                                          <p:val>
                                            <p:strVal val="#ppt_x"/>
                                          </p:val>
                                        </p:tav>
                                      </p:tavLst>
                                    </p:anim>
                                    <p:anim calcmode="lin" valueType="num">
                                      <p:cBhvr additive="base">
                                        <p:cTn id="39" dur="500" fill="hold"/>
                                        <p:tgtEl>
                                          <p:spTgt spid="63501"/>
                                        </p:tgtEl>
                                        <p:attrNameLst>
                                          <p:attrName>ppt_y</p:attrName>
                                        </p:attrNameLst>
                                      </p:cBhvr>
                                      <p:tavLst>
                                        <p:tav tm="0">
                                          <p:val>
                                            <p:strVal val="0-#ppt_h/2"/>
                                          </p:val>
                                        </p:tav>
                                        <p:tav tm="100000">
                                          <p:val>
                                            <p:strVal val="#ppt_y"/>
                                          </p:val>
                                        </p:tav>
                                      </p:tavLst>
                                    </p:anim>
                                  </p:childTnLst>
                                </p:cTn>
                              </p:par>
                            </p:childTnLst>
                          </p:cTn>
                        </p:par>
                        <p:par>
                          <p:cTn id="40" fill="hold" nodeType="afterGroup">
                            <p:stCondLst>
                              <p:cond delay="500"/>
                            </p:stCondLst>
                            <p:childTnLst>
                              <p:par>
                                <p:cTn id="41" presetID="2" presetClass="entr" presetSubtype="4" fill="hold" grpId="0" nodeType="afterEffect">
                                  <p:stCondLst>
                                    <p:cond delay="0"/>
                                  </p:stCondLst>
                                  <p:childTnLst>
                                    <p:set>
                                      <p:cBhvr>
                                        <p:cTn id="42" dur="1" fill="hold">
                                          <p:stCondLst>
                                            <p:cond delay="0"/>
                                          </p:stCondLst>
                                        </p:cTn>
                                        <p:tgtEl>
                                          <p:spTgt spid="63508"/>
                                        </p:tgtEl>
                                        <p:attrNameLst>
                                          <p:attrName>style.visibility</p:attrName>
                                        </p:attrNameLst>
                                      </p:cBhvr>
                                      <p:to>
                                        <p:strVal val="visible"/>
                                      </p:to>
                                    </p:set>
                                    <p:anim calcmode="lin" valueType="num">
                                      <p:cBhvr additive="base">
                                        <p:cTn id="43" dur="500" fill="hold"/>
                                        <p:tgtEl>
                                          <p:spTgt spid="63508"/>
                                        </p:tgtEl>
                                        <p:attrNameLst>
                                          <p:attrName>ppt_x</p:attrName>
                                        </p:attrNameLst>
                                      </p:cBhvr>
                                      <p:tavLst>
                                        <p:tav tm="0">
                                          <p:val>
                                            <p:strVal val="#ppt_x"/>
                                          </p:val>
                                        </p:tav>
                                        <p:tav tm="100000">
                                          <p:val>
                                            <p:strVal val="#ppt_x"/>
                                          </p:val>
                                        </p:tav>
                                      </p:tavLst>
                                    </p:anim>
                                    <p:anim calcmode="lin" valueType="num">
                                      <p:cBhvr additive="base">
                                        <p:cTn id="44" dur="500" fill="hold"/>
                                        <p:tgtEl>
                                          <p:spTgt spid="63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3" grpId="0"/>
      <p:bldP spid="63505" grpId="0"/>
      <p:bldP spid="6350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5"/>
          <p:cNvSpPr>
            <a:spLocks noGrp="1"/>
          </p:cNvSpPr>
          <p:nvPr>
            <p:ph type="ftr" sz="quarter" idx="11"/>
          </p:nvPr>
        </p:nvSpPr>
        <p:spPr/>
        <p:txBody>
          <a:bodyPr/>
          <a:lstStyle/>
          <a:p>
            <a:pPr>
              <a:defRPr/>
            </a:pPr>
            <a:r>
              <a:rPr lang="en-US"/>
              <a:t>Chapter 2</a:t>
            </a:r>
          </a:p>
        </p:txBody>
      </p:sp>
      <p:sp>
        <p:nvSpPr>
          <p:cNvPr id="17" name="Slide Number Placeholder 6"/>
          <p:cNvSpPr>
            <a:spLocks noGrp="1"/>
          </p:cNvSpPr>
          <p:nvPr>
            <p:ph type="sldNum" sz="quarter" idx="12"/>
          </p:nvPr>
        </p:nvSpPr>
        <p:spPr/>
        <p:txBody>
          <a:bodyPr/>
          <a:lstStyle/>
          <a:p>
            <a:pPr>
              <a:defRPr/>
            </a:pPr>
            <a:fld id="{C7DC0BC9-74E9-E345-97F3-F9BBDD7D38EA}" type="slidenum">
              <a:rPr lang="en-US"/>
              <a:pPr>
                <a:defRPr/>
              </a:pPr>
              <a:t>11</a:t>
            </a:fld>
            <a:endParaRPr lang="en-US"/>
          </a:p>
        </p:txBody>
      </p:sp>
      <p:sp>
        <p:nvSpPr>
          <p:cNvPr id="67586" name="Rectangle 2"/>
          <p:cNvSpPr>
            <a:spLocks noGrp="1" noChangeArrowheads="1"/>
          </p:cNvSpPr>
          <p:nvPr>
            <p:ph type="title"/>
          </p:nvPr>
        </p:nvSpPr>
        <p:spPr/>
        <p:txBody>
          <a:bodyPr/>
          <a:lstStyle/>
          <a:p>
            <a:pPr eaLnBrk="1" hangingPunct="1">
              <a:defRPr/>
            </a:pPr>
            <a:r>
              <a:rPr lang="en-US" smtClean="0">
                <a:cs typeface="+mj-cs"/>
              </a:rPr>
              <a:t>Isotopes:</a:t>
            </a:r>
          </a:p>
        </p:txBody>
      </p:sp>
      <p:sp>
        <p:nvSpPr>
          <p:cNvPr id="67587" name="Rectangle 3"/>
          <p:cNvSpPr>
            <a:spLocks noGrp="1" noChangeArrowheads="1"/>
          </p:cNvSpPr>
          <p:nvPr>
            <p:ph type="body" sz="half" idx="2"/>
          </p:nvPr>
        </p:nvSpPr>
        <p:spPr>
          <a:xfrm>
            <a:off x="533400" y="2362200"/>
            <a:ext cx="8229600" cy="1600200"/>
          </a:xfrm>
        </p:spPr>
        <p:txBody>
          <a:bodyPr/>
          <a:lstStyle/>
          <a:p>
            <a:pPr eaLnBrk="1" hangingPunct="1">
              <a:defRPr/>
            </a:pPr>
            <a:r>
              <a:rPr lang="en-US" sz="2400" smtClean="0">
                <a:cs typeface="+mn-cs"/>
              </a:rPr>
              <a:t>Atoms of the same element with different masses.</a:t>
            </a:r>
          </a:p>
          <a:p>
            <a:pPr eaLnBrk="1" hangingPunct="1">
              <a:defRPr/>
            </a:pPr>
            <a:r>
              <a:rPr lang="en-US" sz="2400" smtClean="0">
                <a:cs typeface="+mn-cs"/>
              </a:rPr>
              <a:t>Isotopes have different numbers of neutrons.</a:t>
            </a:r>
          </a:p>
          <a:p>
            <a:pPr eaLnBrk="1" hangingPunct="1">
              <a:defRPr/>
            </a:pPr>
            <a:r>
              <a:rPr lang="en-US" sz="2400" smtClean="0">
                <a:cs typeface="+mn-cs"/>
              </a:rPr>
              <a:t>All atoms with the same symbol have same proton count</a:t>
            </a:r>
          </a:p>
        </p:txBody>
      </p:sp>
      <p:grpSp>
        <p:nvGrpSpPr>
          <p:cNvPr id="67588" name="Group 4"/>
          <p:cNvGrpSpPr>
            <a:grpSpLocks/>
          </p:cNvGrpSpPr>
          <p:nvPr/>
        </p:nvGrpSpPr>
        <p:grpSpPr bwMode="auto">
          <a:xfrm>
            <a:off x="1109663" y="4038600"/>
            <a:ext cx="1257300" cy="1311275"/>
            <a:chOff x="1495" y="2470"/>
            <a:chExt cx="792" cy="826"/>
          </a:xfrm>
        </p:grpSpPr>
        <p:sp>
          <p:nvSpPr>
            <p:cNvPr id="24591" name="Rectangle 5"/>
            <p:cNvSpPr>
              <a:spLocks noChangeArrowheads="1"/>
            </p:cNvSpPr>
            <p:nvPr/>
          </p:nvSpPr>
          <p:spPr bwMode="auto">
            <a:xfrm>
              <a:off x="1495" y="2470"/>
              <a:ext cx="472" cy="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r"/>
              <a:r>
                <a:rPr lang="en-US" sz="4000">
                  <a:solidFill>
                    <a:srgbClr val="C82E32"/>
                  </a:solidFill>
                </a:rPr>
                <a:t>11</a:t>
              </a:r>
            </a:p>
            <a:p>
              <a:pPr algn="r"/>
              <a:endParaRPr lang="en-US" sz="4000">
                <a:solidFill>
                  <a:srgbClr val="C82E32"/>
                </a:solidFill>
              </a:endParaRPr>
            </a:p>
          </p:txBody>
        </p:sp>
        <p:sp>
          <p:nvSpPr>
            <p:cNvPr id="24592" name="Rectangle 6"/>
            <p:cNvSpPr>
              <a:spLocks noChangeArrowheads="1"/>
            </p:cNvSpPr>
            <p:nvPr/>
          </p:nvSpPr>
          <p:spPr bwMode="auto">
            <a:xfrm>
              <a:off x="1824" y="2566"/>
              <a:ext cx="463" cy="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6000">
                  <a:solidFill>
                    <a:srgbClr val="C82E32"/>
                  </a:solidFill>
                </a:rPr>
                <a:t>C</a:t>
              </a:r>
            </a:p>
          </p:txBody>
        </p:sp>
      </p:grpSp>
      <p:grpSp>
        <p:nvGrpSpPr>
          <p:cNvPr id="67591" name="Group 7"/>
          <p:cNvGrpSpPr>
            <a:grpSpLocks/>
          </p:cNvGrpSpPr>
          <p:nvPr/>
        </p:nvGrpSpPr>
        <p:grpSpPr bwMode="auto">
          <a:xfrm>
            <a:off x="2989263" y="4038600"/>
            <a:ext cx="1257300" cy="1311275"/>
            <a:chOff x="1495" y="2470"/>
            <a:chExt cx="792" cy="826"/>
          </a:xfrm>
        </p:grpSpPr>
        <p:sp>
          <p:nvSpPr>
            <p:cNvPr id="24589" name="Rectangle 8"/>
            <p:cNvSpPr>
              <a:spLocks noChangeArrowheads="1"/>
            </p:cNvSpPr>
            <p:nvPr/>
          </p:nvSpPr>
          <p:spPr bwMode="auto">
            <a:xfrm>
              <a:off x="1495" y="2470"/>
              <a:ext cx="472" cy="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r"/>
              <a:r>
                <a:rPr lang="en-US" sz="4000">
                  <a:solidFill>
                    <a:srgbClr val="C82E32"/>
                  </a:solidFill>
                </a:rPr>
                <a:t>12</a:t>
              </a:r>
            </a:p>
            <a:p>
              <a:pPr algn="r"/>
              <a:endParaRPr lang="en-US" sz="4000">
                <a:solidFill>
                  <a:srgbClr val="C82E32"/>
                </a:solidFill>
              </a:endParaRPr>
            </a:p>
          </p:txBody>
        </p:sp>
        <p:sp>
          <p:nvSpPr>
            <p:cNvPr id="24590" name="Rectangle 9"/>
            <p:cNvSpPr>
              <a:spLocks noChangeArrowheads="1"/>
            </p:cNvSpPr>
            <p:nvPr/>
          </p:nvSpPr>
          <p:spPr bwMode="auto">
            <a:xfrm>
              <a:off x="1824" y="2566"/>
              <a:ext cx="463" cy="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6000">
                  <a:solidFill>
                    <a:srgbClr val="C82E32"/>
                  </a:solidFill>
                </a:rPr>
                <a:t>C</a:t>
              </a:r>
            </a:p>
          </p:txBody>
        </p:sp>
      </p:grpSp>
      <p:grpSp>
        <p:nvGrpSpPr>
          <p:cNvPr id="67594" name="Group 10"/>
          <p:cNvGrpSpPr>
            <a:grpSpLocks/>
          </p:cNvGrpSpPr>
          <p:nvPr/>
        </p:nvGrpSpPr>
        <p:grpSpPr bwMode="auto">
          <a:xfrm>
            <a:off x="4868863" y="4038600"/>
            <a:ext cx="1257300" cy="1311275"/>
            <a:chOff x="1495" y="2470"/>
            <a:chExt cx="792" cy="826"/>
          </a:xfrm>
        </p:grpSpPr>
        <p:sp>
          <p:nvSpPr>
            <p:cNvPr id="24587" name="Rectangle 11"/>
            <p:cNvSpPr>
              <a:spLocks noChangeArrowheads="1"/>
            </p:cNvSpPr>
            <p:nvPr/>
          </p:nvSpPr>
          <p:spPr bwMode="auto">
            <a:xfrm>
              <a:off x="1495" y="2470"/>
              <a:ext cx="472" cy="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r"/>
              <a:r>
                <a:rPr lang="en-US" sz="4000">
                  <a:solidFill>
                    <a:srgbClr val="C82E32"/>
                  </a:solidFill>
                </a:rPr>
                <a:t>13</a:t>
              </a:r>
            </a:p>
            <a:p>
              <a:pPr algn="r"/>
              <a:endParaRPr lang="en-US" sz="4000">
                <a:solidFill>
                  <a:srgbClr val="C82E32"/>
                </a:solidFill>
              </a:endParaRPr>
            </a:p>
          </p:txBody>
        </p:sp>
        <p:sp>
          <p:nvSpPr>
            <p:cNvPr id="24588" name="Rectangle 12"/>
            <p:cNvSpPr>
              <a:spLocks noChangeArrowheads="1"/>
            </p:cNvSpPr>
            <p:nvPr/>
          </p:nvSpPr>
          <p:spPr bwMode="auto">
            <a:xfrm>
              <a:off x="1824" y="2566"/>
              <a:ext cx="463" cy="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6000">
                  <a:solidFill>
                    <a:srgbClr val="C82E32"/>
                  </a:solidFill>
                </a:rPr>
                <a:t>C</a:t>
              </a:r>
            </a:p>
          </p:txBody>
        </p:sp>
      </p:grpSp>
      <p:grpSp>
        <p:nvGrpSpPr>
          <p:cNvPr id="67597" name="Group 13"/>
          <p:cNvGrpSpPr>
            <a:grpSpLocks/>
          </p:cNvGrpSpPr>
          <p:nvPr/>
        </p:nvGrpSpPr>
        <p:grpSpPr bwMode="auto">
          <a:xfrm>
            <a:off x="6748463" y="4038600"/>
            <a:ext cx="1257300" cy="1311275"/>
            <a:chOff x="1495" y="2470"/>
            <a:chExt cx="792" cy="826"/>
          </a:xfrm>
        </p:grpSpPr>
        <p:sp>
          <p:nvSpPr>
            <p:cNvPr id="24585" name="Rectangle 14"/>
            <p:cNvSpPr>
              <a:spLocks noChangeArrowheads="1"/>
            </p:cNvSpPr>
            <p:nvPr/>
          </p:nvSpPr>
          <p:spPr bwMode="auto">
            <a:xfrm>
              <a:off x="1495" y="2470"/>
              <a:ext cx="472" cy="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r"/>
              <a:r>
                <a:rPr lang="en-US" sz="4000">
                  <a:solidFill>
                    <a:srgbClr val="C82E32"/>
                  </a:solidFill>
                </a:rPr>
                <a:t>14</a:t>
              </a:r>
            </a:p>
            <a:p>
              <a:pPr algn="r"/>
              <a:endParaRPr lang="en-US" sz="4000">
                <a:solidFill>
                  <a:srgbClr val="C82E32"/>
                </a:solidFill>
              </a:endParaRPr>
            </a:p>
          </p:txBody>
        </p:sp>
        <p:sp>
          <p:nvSpPr>
            <p:cNvPr id="24586" name="Rectangle 15"/>
            <p:cNvSpPr>
              <a:spLocks noChangeArrowheads="1"/>
            </p:cNvSpPr>
            <p:nvPr/>
          </p:nvSpPr>
          <p:spPr bwMode="auto">
            <a:xfrm>
              <a:off x="1824" y="2566"/>
              <a:ext cx="463" cy="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6000">
                  <a:solidFill>
                    <a:srgbClr val="C82E32"/>
                  </a:solidFill>
                </a:rPr>
                <a:t>C</a:t>
              </a:r>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 calcmode="lin" valueType="num">
                                      <p:cBhvr additive="base">
                                        <p:cTn id="12" dur="500" fill="hold"/>
                                        <p:tgtEl>
                                          <p:spTgt spid="67587">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 calcmode="lin" valueType="num">
                                      <p:cBhvr additive="base">
                                        <p:cTn id="17" dur="500" fill="hold"/>
                                        <p:tgtEl>
                                          <p:spTgt spid="6758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7587">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6" presetClass="entr" presetSubtype="0" fill="hold" nodeType="afterEffect">
                                  <p:stCondLst>
                                    <p:cond delay="0"/>
                                  </p:stCondLst>
                                  <p:childTnLst>
                                    <p:set>
                                      <p:cBhvr>
                                        <p:cTn id="21" dur="1" fill="hold">
                                          <p:stCondLst>
                                            <p:cond delay="0"/>
                                          </p:stCondLst>
                                        </p:cTn>
                                        <p:tgtEl>
                                          <p:spTgt spid="67588"/>
                                        </p:tgtEl>
                                        <p:attrNameLst>
                                          <p:attrName>style.visibility</p:attrName>
                                        </p:attrNameLst>
                                      </p:cBhvr>
                                      <p:to>
                                        <p:strVal val="visible"/>
                                      </p:to>
                                    </p:set>
                                    <p:animEffect transition="in" filter="wipe(down)">
                                      <p:cBhvr>
                                        <p:cTn id="22" dur="580">
                                          <p:stCondLst>
                                            <p:cond delay="0"/>
                                          </p:stCondLst>
                                        </p:cTn>
                                        <p:tgtEl>
                                          <p:spTgt spid="67588"/>
                                        </p:tgtEl>
                                      </p:cBhvr>
                                    </p:animEffect>
                                    <p:anim calcmode="lin" valueType="num">
                                      <p:cBhvr>
                                        <p:cTn id="23" dur="1822" tmFilter="0,0; 0.14,0.36; 0.43,0.73; 0.71,0.91; 1.0,1.0">
                                          <p:stCondLst>
                                            <p:cond delay="0"/>
                                          </p:stCondLst>
                                        </p:cTn>
                                        <p:tgtEl>
                                          <p:spTgt spid="6758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758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758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758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7588"/>
                                        </p:tgtEl>
                                        <p:attrNameLst>
                                          <p:attrName>ppt_y</p:attrName>
                                        </p:attrNameLst>
                                      </p:cBhvr>
                                      <p:tavLst>
                                        <p:tav tm="0" fmla="#ppt_y-sin(pi*$)/81">
                                          <p:val>
                                            <p:fltVal val="0"/>
                                          </p:val>
                                        </p:tav>
                                        <p:tav tm="100000">
                                          <p:val>
                                            <p:fltVal val="1"/>
                                          </p:val>
                                        </p:tav>
                                      </p:tavLst>
                                    </p:anim>
                                    <p:animScale>
                                      <p:cBhvr>
                                        <p:cTn id="28" dur="26">
                                          <p:stCondLst>
                                            <p:cond delay="650"/>
                                          </p:stCondLst>
                                        </p:cTn>
                                        <p:tgtEl>
                                          <p:spTgt spid="67588"/>
                                        </p:tgtEl>
                                      </p:cBhvr>
                                      <p:to x="100000" y="60000"/>
                                    </p:animScale>
                                    <p:animScale>
                                      <p:cBhvr>
                                        <p:cTn id="29" dur="166" decel="50000">
                                          <p:stCondLst>
                                            <p:cond delay="676"/>
                                          </p:stCondLst>
                                        </p:cTn>
                                        <p:tgtEl>
                                          <p:spTgt spid="67588"/>
                                        </p:tgtEl>
                                      </p:cBhvr>
                                      <p:to x="100000" y="100000"/>
                                    </p:animScale>
                                    <p:animScale>
                                      <p:cBhvr>
                                        <p:cTn id="30" dur="26">
                                          <p:stCondLst>
                                            <p:cond delay="1312"/>
                                          </p:stCondLst>
                                        </p:cTn>
                                        <p:tgtEl>
                                          <p:spTgt spid="67588"/>
                                        </p:tgtEl>
                                      </p:cBhvr>
                                      <p:to x="100000" y="80000"/>
                                    </p:animScale>
                                    <p:animScale>
                                      <p:cBhvr>
                                        <p:cTn id="31" dur="166" decel="50000">
                                          <p:stCondLst>
                                            <p:cond delay="1338"/>
                                          </p:stCondLst>
                                        </p:cTn>
                                        <p:tgtEl>
                                          <p:spTgt spid="67588"/>
                                        </p:tgtEl>
                                      </p:cBhvr>
                                      <p:to x="100000" y="100000"/>
                                    </p:animScale>
                                    <p:animScale>
                                      <p:cBhvr>
                                        <p:cTn id="32" dur="26">
                                          <p:stCondLst>
                                            <p:cond delay="1642"/>
                                          </p:stCondLst>
                                        </p:cTn>
                                        <p:tgtEl>
                                          <p:spTgt spid="67588"/>
                                        </p:tgtEl>
                                      </p:cBhvr>
                                      <p:to x="100000" y="90000"/>
                                    </p:animScale>
                                    <p:animScale>
                                      <p:cBhvr>
                                        <p:cTn id="33" dur="166" decel="50000">
                                          <p:stCondLst>
                                            <p:cond delay="1668"/>
                                          </p:stCondLst>
                                        </p:cTn>
                                        <p:tgtEl>
                                          <p:spTgt spid="67588"/>
                                        </p:tgtEl>
                                      </p:cBhvr>
                                      <p:to x="100000" y="100000"/>
                                    </p:animScale>
                                    <p:animScale>
                                      <p:cBhvr>
                                        <p:cTn id="34" dur="26">
                                          <p:stCondLst>
                                            <p:cond delay="1808"/>
                                          </p:stCondLst>
                                        </p:cTn>
                                        <p:tgtEl>
                                          <p:spTgt spid="67588"/>
                                        </p:tgtEl>
                                      </p:cBhvr>
                                      <p:to x="100000" y="95000"/>
                                    </p:animScale>
                                    <p:animScale>
                                      <p:cBhvr>
                                        <p:cTn id="35" dur="166" decel="50000">
                                          <p:stCondLst>
                                            <p:cond delay="1834"/>
                                          </p:stCondLst>
                                        </p:cTn>
                                        <p:tgtEl>
                                          <p:spTgt spid="67588"/>
                                        </p:tgtEl>
                                      </p:cBhvr>
                                      <p:to x="100000" y="100000"/>
                                    </p:animScale>
                                  </p:childTnLst>
                                </p:cTn>
                              </p:par>
                              <p:par>
                                <p:cTn id="36" presetID="15" presetClass="entr" presetSubtype="0" fill="hold" nodeType="withEffect">
                                  <p:stCondLst>
                                    <p:cond delay="0"/>
                                  </p:stCondLst>
                                  <p:childTnLst>
                                    <p:set>
                                      <p:cBhvr>
                                        <p:cTn id="37" dur="1" fill="hold">
                                          <p:stCondLst>
                                            <p:cond delay="0"/>
                                          </p:stCondLst>
                                        </p:cTn>
                                        <p:tgtEl>
                                          <p:spTgt spid="67591"/>
                                        </p:tgtEl>
                                        <p:attrNameLst>
                                          <p:attrName>style.visibility</p:attrName>
                                        </p:attrNameLst>
                                      </p:cBhvr>
                                      <p:to>
                                        <p:strVal val="visible"/>
                                      </p:to>
                                    </p:set>
                                    <p:anim calcmode="lin" valueType="num">
                                      <p:cBhvr>
                                        <p:cTn id="38" dur="1000" fill="hold"/>
                                        <p:tgtEl>
                                          <p:spTgt spid="67591"/>
                                        </p:tgtEl>
                                        <p:attrNameLst>
                                          <p:attrName>ppt_w</p:attrName>
                                        </p:attrNameLst>
                                      </p:cBhvr>
                                      <p:tavLst>
                                        <p:tav tm="0">
                                          <p:val>
                                            <p:fltVal val="0"/>
                                          </p:val>
                                        </p:tav>
                                        <p:tav tm="100000">
                                          <p:val>
                                            <p:strVal val="#ppt_w"/>
                                          </p:val>
                                        </p:tav>
                                      </p:tavLst>
                                    </p:anim>
                                    <p:anim calcmode="lin" valueType="num">
                                      <p:cBhvr>
                                        <p:cTn id="39" dur="1000" fill="hold"/>
                                        <p:tgtEl>
                                          <p:spTgt spid="67591"/>
                                        </p:tgtEl>
                                        <p:attrNameLst>
                                          <p:attrName>ppt_h</p:attrName>
                                        </p:attrNameLst>
                                      </p:cBhvr>
                                      <p:tavLst>
                                        <p:tav tm="0">
                                          <p:val>
                                            <p:fltVal val="0"/>
                                          </p:val>
                                        </p:tav>
                                        <p:tav tm="100000">
                                          <p:val>
                                            <p:strVal val="#ppt_h"/>
                                          </p:val>
                                        </p:tav>
                                      </p:tavLst>
                                    </p:anim>
                                    <p:anim calcmode="lin" valueType="num">
                                      <p:cBhvr>
                                        <p:cTn id="40" dur="1000" fill="hold"/>
                                        <p:tgtEl>
                                          <p:spTgt spid="67591"/>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67591"/>
                                        </p:tgtEl>
                                        <p:attrNameLst>
                                          <p:attrName>ppt_y</p:attrName>
                                        </p:attrNameLst>
                                      </p:cBhvr>
                                      <p:tavLst>
                                        <p:tav tm="0" fmla="#ppt_y+(sin(-2*pi*(1-$))*-#ppt_x+cos(-2*pi*(1-$))*(1-#ppt_y))*(1-$)">
                                          <p:val>
                                            <p:fltVal val="0"/>
                                          </p:val>
                                        </p:tav>
                                        <p:tav tm="100000">
                                          <p:val>
                                            <p:fltVal val="1"/>
                                          </p:val>
                                        </p:tav>
                                      </p:tavLst>
                                    </p:anim>
                                  </p:childTnLst>
                                </p:cTn>
                              </p:par>
                              <p:par>
                                <p:cTn id="42" presetID="48" presetClass="entr" presetSubtype="0" accel="50000" fill="hold" nodeType="withEffect">
                                  <p:stCondLst>
                                    <p:cond delay="0"/>
                                  </p:stCondLst>
                                  <p:childTnLst>
                                    <p:set>
                                      <p:cBhvr>
                                        <p:cTn id="43" dur="1" fill="hold">
                                          <p:stCondLst>
                                            <p:cond delay="0"/>
                                          </p:stCondLst>
                                        </p:cTn>
                                        <p:tgtEl>
                                          <p:spTgt spid="67594"/>
                                        </p:tgtEl>
                                        <p:attrNameLst>
                                          <p:attrName>style.visibility</p:attrName>
                                        </p:attrNameLst>
                                      </p:cBhvr>
                                      <p:to>
                                        <p:strVal val="visible"/>
                                      </p:to>
                                    </p:set>
                                    <p:anim calcmode="lin" valueType="num">
                                      <p:cBhvr>
                                        <p:cTn id="44" dur="1000" fill="hold"/>
                                        <p:tgtEl>
                                          <p:spTgt spid="6759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5" dur="1000" fill="hold"/>
                                        <p:tgtEl>
                                          <p:spTgt spid="67594"/>
                                        </p:tgtEl>
                                        <p:attrNameLst>
                                          <p:attrName>ppt_x</p:attrName>
                                        </p:attrNameLst>
                                      </p:cBhvr>
                                      <p:tavLst>
                                        <p:tav tm="0">
                                          <p:val>
                                            <p:fltVal val="-1"/>
                                          </p:val>
                                        </p:tav>
                                        <p:tav tm="50000">
                                          <p:val>
                                            <p:fltVal val="0.95"/>
                                          </p:val>
                                        </p:tav>
                                        <p:tav tm="100000">
                                          <p:val>
                                            <p:strVal val="#ppt_x"/>
                                          </p:val>
                                        </p:tav>
                                      </p:tavLst>
                                    </p:anim>
                                    <p:anim calcmode="lin" valueType="num">
                                      <p:cBhvr>
                                        <p:cTn id="46" dur="1000" fill="hold"/>
                                        <p:tgtEl>
                                          <p:spTgt spid="67594"/>
                                        </p:tgtEl>
                                        <p:attrNameLst>
                                          <p:attrName>ppt_y</p:attrName>
                                        </p:attrNameLst>
                                      </p:cBhvr>
                                      <p:tavLst>
                                        <p:tav tm="0">
                                          <p:val>
                                            <p:strVal val="#ppt_y"/>
                                          </p:val>
                                        </p:tav>
                                        <p:tav tm="100000">
                                          <p:val>
                                            <p:strVal val="#ppt_y"/>
                                          </p:val>
                                        </p:tav>
                                      </p:tavLst>
                                    </p:anim>
                                    <p:animEffect transition="in" filter="fade">
                                      <p:cBhvr>
                                        <p:cTn id="47" dur="1000"/>
                                        <p:tgtEl>
                                          <p:spTgt spid="67594"/>
                                        </p:tgtEl>
                                      </p:cBhvr>
                                    </p:animEffect>
                                  </p:childTnLst>
                                </p:cTn>
                              </p:par>
                              <p:par>
                                <p:cTn id="48" presetID="25" presetClass="entr" presetSubtype="0" fill="hold" nodeType="withEffect">
                                  <p:stCondLst>
                                    <p:cond delay="0"/>
                                  </p:stCondLst>
                                  <p:childTnLst>
                                    <p:set>
                                      <p:cBhvr>
                                        <p:cTn id="49" dur="1" fill="hold">
                                          <p:stCondLst>
                                            <p:cond delay="0"/>
                                          </p:stCondLst>
                                        </p:cTn>
                                        <p:tgtEl>
                                          <p:spTgt spid="67597"/>
                                        </p:tgtEl>
                                        <p:attrNameLst>
                                          <p:attrName>style.visibility</p:attrName>
                                        </p:attrNameLst>
                                      </p:cBhvr>
                                      <p:to>
                                        <p:strVal val="visible"/>
                                      </p:to>
                                    </p:set>
                                    <p:anim calcmode="lin" valueType="num">
                                      <p:cBhvr>
                                        <p:cTn id="50" dur="500" decel="50000" fill="hold">
                                          <p:stCondLst>
                                            <p:cond delay="0"/>
                                          </p:stCondLst>
                                        </p:cTn>
                                        <p:tgtEl>
                                          <p:spTgt spid="67597"/>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67597"/>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67597"/>
                                        </p:tgtEl>
                                        <p:attrNameLst>
                                          <p:attrName>ppt_w</p:attrName>
                                        </p:attrNameLst>
                                      </p:cBhvr>
                                      <p:tavLst>
                                        <p:tav tm="0">
                                          <p:val>
                                            <p:strVal val="#ppt_w*.05"/>
                                          </p:val>
                                        </p:tav>
                                        <p:tav tm="100000">
                                          <p:val>
                                            <p:strVal val="#ppt_w"/>
                                          </p:val>
                                        </p:tav>
                                      </p:tavLst>
                                    </p:anim>
                                    <p:anim calcmode="lin" valueType="num">
                                      <p:cBhvr>
                                        <p:cTn id="53" dur="1000" fill="hold"/>
                                        <p:tgtEl>
                                          <p:spTgt spid="67597"/>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67597"/>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67597"/>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67597"/>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67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2</a:t>
            </a:r>
          </a:p>
        </p:txBody>
      </p:sp>
      <p:sp>
        <p:nvSpPr>
          <p:cNvPr id="6" name="Slide Number Placeholder 5"/>
          <p:cNvSpPr>
            <a:spLocks noGrp="1"/>
          </p:cNvSpPr>
          <p:nvPr>
            <p:ph type="sldNum" sz="quarter" idx="12"/>
          </p:nvPr>
        </p:nvSpPr>
        <p:spPr/>
        <p:txBody>
          <a:bodyPr/>
          <a:lstStyle/>
          <a:p>
            <a:pPr>
              <a:defRPr/>
            </a:pPr>
            <a:fld id="{CEF777CF-F16B-C442-A079-1F82BF57A740}" type="slidenum">
              <a:rPr lang="en-US"/>
              <a:pPr>
                <a:defRPr/>
              </a:pPr>
              <a:t>12</a:t>
            </a:fld>
            <a:endParaRPr lang="en-US"/>
          </a:p>
        </p:txBody>
      </p:sp>
      <p:sp>
        <p:nvSpPr>
          <p:cNvPr id="69634" name="Rectangle 2"/>
          <p:cNvSpPr>
            <a:spLocks noGrp="1" noChangeArrowheads="1"/>
          </p:cNvSpPr>
          <p:nvPr>
            <p:ph type="title"/>
          </p:nvPr>
        </p:nvSpPr>
        <p:spPr>
          <a:xfrm>
            <a:off x="1219200" y="609600"/>
            <a:ext cx="7793038" cy="1143000"/>
          </a:xfrm>
        </p:spPr>
        <p:txBody>
          <a:bodyPr/>
          <a:lstStyle/>
          <a:p>
            <a:pPr eaLnBrk="1" hangingPunct="1">
              <a:defRPr/>
            </a:pPr>
            <a:r>
              <a:rPr lang="en-US" smtClean="0">
                <a:cs typeface="+mj-cs"/>
              </a:rPr>
              <a:t>Fill In the Blanks</a:t>
            </a:r>
          </a:p>
        </p:txBody>
      </p:sp>
      <p:graphicFrame>
        <p:nvGraphicFramePr>
          <p:cNvPr id="26628" name="Object 8"/>
          <p:cNvGraphicFramePr>
            <a:graphicFrameLocks noChangeAspect="1"/>
          </p:cNvGraphicFramePr>
          <p:nvPr/>
        </p:nvGraphicFramePr>
        <p:xfrm>
          <a:off x="838200" y="2057400"/>
          <a:ext cx="6705600" cy="3917950"/>
        </p:xfrm>
        <a:graphic>
          <a:graphicData uri="http://schemas.openxmlformats.org/presentationml/2006/ole">
            <mc:AlternateContent xmlns:mc="http://schemas.openxmlformats.org/markup-compatibility/2006">
              <mc:Choice xmlns:v="urn:schemas-microsoft-com:vml" Requires="v">
                <p:oleObj spid="_x0000_s26630" name="Document" r:id="rId4" imgW="4419600" imgH="2578100" progId="Word.Document.8">
                  <p:embed/>
                </p:oleObj>
              </mc:Choice>
              <mc:Fallback>
                <p:oleObj name="Document" r:id="rId4" imgW="4419600" imgH="2578100" progId="Word.Documen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057400"/>
                        <a:ext cx="6705600" cy="3917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6629" name="Text Box 9"/>
          <p:cNvSpPr txBox="1">
            <a:spLocks noChangeArrowheads="1"/>
          </p:cNvSpPr>
          <p:nvPr/>
        </p:nvSpPr>
        <p:spPr bwMode="auto">
          <a:xfrm>
            <a:off x="762000" y="5715000"/>
            <a:ext cx="7086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n-US" sz="2400"/>
              <a:t>Hint: Do atomic number, protons, and symbol first!</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Chapter 2</a:t>
            </a:r>
          </a:p>
        </p:txBody>
      </p:sp>
      <p:sp>
        <p:nvSpPr>
          <p:cNvPr id="7" name="Slide Number Placeholder 6"/>
          <p:cNvSpPr>
            <a:spLocks noGrp="1"/>
          </p:cNvSpPr>
          <p:nvPr>
            <p:ph type="sldNum" sz="quarter" idx="12"/>
          </p:nvPr>
        </p:nvSpPr>
        <p:spPr/>
        <p:txBody>
          <a:bodyPr/>
          <a:lstStyle/>
          <a:p>
            <a:pPr>
              <a:defRPr/>
            </a:pPr>
            <a:fld id="{A76047C2-5DFA-784A-80A5-2936BFEE779D}" type="slidenum">
              <a:rPr lang="en-US"/>
              <a:pPr>
                <a:defRPr/>
              </a:pPr>
              <a:t>13</a:t>
            </a:fld>
            <a:endParaRPr lang="en-US"/>
          </a:p>
        </p:txBody>
      </p:sp>
      <p:sp>
        <p:nvSpPr>
          <p:cNvPr id="71682" name="Rectangle 2"/>
          <p:cNvSpPr>
            <a:spLocks noGrp="1" noChangeArrowheads="1"/>
          </p:cNvSpPr>
          <p:nvPr>
            <p:ph type="title"/>
          </p:nvPr>
        </p:nvSpPr>
        <p:spPr>
          <a:xfrm>
            <a:off x="1219200" y="685800"/>
            <a:ext cx="5257800" cy="1143000"/>
          </a:xfrm>
        </p:spPr>
        <p:txBody>
          <a:bodyPr/>
          <a:lstStyle/>
          <a:p>
            <a:pPr eaLnBrk="1" hangingPunct="1">
              <a:defRPr/>
            </a:pPr>
            <a:r>
              <a:rPr lang="en-US" smtClean="0">
                <a:cs typeface="+mj-cs"/>
              </a:rPr>
              <a:t>Atomic Mass</a:t>
            </a:r>
          </a:p>
        </p:txBody>
      </p:sp>
      <p:sp>
        <p:nvSpPr>
          <p:cNvPr id="71683" name="Rectangle 3"/>
          <p:cNvSpPr>
            <a:spLocks noGrp="1" noChangeArrowheads="1"/>
          </p:cNvSpPr>
          <p:nvPr>
            <p:ph type="body" sz="half" idx="2"/>
          </p:nvPr>
        </p:nvSpPr>
        <p:spPr>
          <a:xfrm>
            <a:off x="5334000" y="1981200"/>
            <a:ext cx="3810000" cy="2743200"/>
          </a:xfrm>
        </p:spPr>
        <p:txBody>
          <a:bodyPr/>
          <a:lstStyle/>
          <a:p>
            <a:pPr eaLnBrk="1" hangingPunct="1">
              <a:buFont typeface="Wingdings" charset="0"/>
              <a:buNone/>
              <a:defRPr/>
            </a:pPr>
            <a:r>
              <a:rPr lang="en-US" sz="2800" smtClean="0">
                <a:cs typeface="+mn-cs"/>
              </a:rPr>
              <a:t>	Atomic and molecular masses can be measured with great accuracy with a mass spectrometer.</a:t>
            </a:r>
          </a:p>
        </p:txBody>
      </p:sp>
      <p:pic>
        <p:nvPicPr>
          <p:cNvPr id="71684" name="Picture 4" descr="02_1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057400"/>
            <a:ext cx="4625975" cy="2746375"/>
          </a:xfrm>
        </p:spPr>
      </p:pic>
      <p:sp>
        <p:nvSpPr>
          <p:cNvPr id="71685" name="Text Box 5"/>
          <p:cNvSpPr txBox="1">
            <a:spLocks noChangeArrowheads="1"/>
          </p:cNvSpPr>
          <p:nvPr/>
        </p:nvSpPr>
        <p:spPr bwMode="auto">
          <a:xfrm>
            <a:off x="762000" y="4876800"/>
            <a:ext cx="7924800" cy="143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indent="231775">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buClr>
                <a:schemeClr val="folHlink"/>
              </a:buClr>
              <a:buSzPct val="60000"/>
              <a:buFont typeface="Wingdings" charset="0"/>
              <a:buChar char="n"/>
            </a:pPr>
            <a:r>
              <a:rPr lang="en-US"/>
              <a:t>First one electron is stripped off of each molecule or atom of sample (left side)</a:t>
            </a:r>
          </a:p>
          <a:p>
            <a:pPr>
              <a:spcBef>
                <a:spcPct val="50000"/>
              </a:spcBef>
              <a:buClr>
                <a:schemeClr val="folHlink"/>
              </a:buClr>
              <a:buSzPct val="60000"/>
              <a:buFont typeface="Wingdings" charset="0"/>
              <a:buChar char="n"/>
            </a:pPr>
            <a:r>
              <a:rPr lang="en-US"/>
              <a:t>Next the positive ions (cations) are accelerated toward the magnet</a:t>
            </a:r>
          </a:p>
          <a:p>
            <a:pPr>
              <a:spcBef>
                <a:spcPct val="50000"/>
              </a:spcBef>
              <a:buClr>
                <a:schemeClr val="folHlink"/>
              </a:buClr>
              <a:buSzPct val="60000"/>
              <a:buFont typeface="Wingdings" charset="0"/>
              <a:buChar char="n"/>
            </a:pPr>
            <a:r>
              <a:rPr lang="en-US"/>
              <a:t>Magnet</a:t>
            </a:r>
            <a:r>
              <a:rPr lang="ja-JP" altLang="en-US"/>
              <a:t>’</a:t>
            </a:r>
            <a:r>
              <a:rPr lang="en-US" altLang="ja-JP"/>
              <a:t>s strength is adjusted so that only ions with a certain mass hit detector</a:t>
            </a:r>
          </a:p>
          <a:p>
            <a:pPr>
              <a:spcBef>
                <a:spcPct val="50000"/>
              </a:spcBef>
              <a:buClr>
                <a:schemeClr val="folHlink"/>
              </a:buClr>
              <a:buSzPct val="60000"/>
              <a:buFont typeface="Wingdings" charset="0"/>
              <a:buChar char="n"/>
            </a:pPr>
            <a:r>
              <a:rPr lang="en-US"/>
              <a:t>Heavier ions aren</a:t>
            </a:r>
            <a:r>
              <a:rPr lang="ja-JP" altLang="en-US"/>
              <a:t>’</a:t>
            </a:r>
            <a:r>
              <a:rPr lang="en-US" altLang="ja-JP"/>
              <a:t>t turned enough by the magnet; light ions turned too much</a:t>
            </a:r>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1685">
                                            <p:txEl>
                                              <p:pRg st="0" end="0"/>
                                            </p:txEl>
                                          </p:spTgt>
                                        </p:tgtEl>
                                        <p:attrNameLst>
                                          <p:attrName>style.visibility</p:attrName>
                                        </p:attrNameLst>
                                      </p:cBhvr>
                                      <p:to>
                                        <p:strVal val="visible"/>
                                      </p:to>
                                    </p:set>
                                    <p:anim calcmode="lin" valueType="num">
                                      <p:cBhvr>
                                        <p:cTn id="7" dur="500" fill="hold"/>
                                        <p:tgtEl>
                                          <p:spTgt spid="71685">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7168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1685">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71685">
                                            <p:txEl>
                                              <p:pRg st="0" end="0"/>
                                            </p:txEl>
                                          </p:spTgt>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1000"/>
                                  </p:stCondLst>
                                  <p:childTnLst>
                                    <p:set>
                                      <p:cBhvr>
                                        <p:cTn id="13" dur="1" fill="hold">
                                          <p:stCondLst>
                                            <p:cond delay="0"/>
                                          </p:stCondLst>
                                        </p:cTn>
                                        <p:tgtEl>
                                          <p:spTgt spid="71685">
                                            <p:txEl>
                                              <p:pRg st="1" end="1"/>
                                            </p:txEl>
                                          </p:spTgt>
                                        </p:tgtEl>
                                        <p:attrNameLst>
                                          <p:attrName>style.visibility</p:attrName>
                                        </p:attrNameLst>
                                      </p:cBhvr>
                                      <p:to>
                                        <p:strVal val="visible"/>
                                      </p:to>
                                    </p:set>
                                    <p:anim calcmode="lin" valueType="num">
                                      <p:cBhvr>
                                        <p:cTn id="14" dur="500" fill="hold"/>
                                        <p:tgtEl>
                                          <p:spTgt spid="71685">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71685">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7168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71685">
                                            <p:txEl>
                                              <p:pRg st="1" end="1"/>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000"/>
                            </p:stCondLst>
                            <p:childTnLst>
                              <p:par>
                                <p:cTn id="19" presetID="17" presetClass="entr" presetSubtype="8" fill="hold" grpId="0" nodeType="afterEffect">
                                  <p:stCondLst>
                                    <p:cond delay="1000"/>
                                  </p:stCondLst>
                                  <p:childTnLst>
                                    <p:set>
                                      <p:cBhvr>
                                        <p:cTn id="20" dur="1" fill="hold">
                                          <p:stCondLst>
                                            <p:cond delay="0"/>
                                          </p:stCondLst>
                                        </p:cTn>
                                        <p:tgtEl>
                                          <p:spTgt spid="71685">
                                            <p:txEl>
                                              <p:pRg st="2" end="2"/>
                                            </p:txEl>
                                          </p:spTgt>
                                        </p:tgtEl>
                                        <p:attrNameLst>
                                          <p:attrName>style.visibility</p:attrName>
                                        </p:attrNameLst>
                                      </p:cBhvr>
                                      <p:to>
                                        <p:strVal val="visible"/>
                                      </p:to>
                                    </p:set>
                                    <p:anim calcmode="lin" valueType="num">
                                      <p:cBhvr>
                                        <p:cTn id="21" dur="500" fill="hold"/>
                                        <p:tgtEl>
                                          <p:spTgt spid="71685">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71685">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7168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1685">
                                            <p:txEl>
                                              <p:pRg st="2" end="2"/>
                                            </p:txEl>
                                          </p:spTgt>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3500"/>
                            </p:stCondLst>
                            <p:childTnLst>
                              <p:par>
                                <p:cTn id="26" presetID="17" presetClass="entr" presetSubtype="8" fill="hold" grpId="0" nodeType="afterEffect">
                                  <p:stCondLst>
                                    <p:cond delay="1000"/>
                                  </p:stCondLst>
                                  <p:childTnLst>
                                    <p:set>
                                      <p:cBhvr>
                                        <p:cTn id="27" dur="1" fill="hold">
                                          <p:stCondLst>
                                            <p:cond delay="0"/>
                                          </p:stCondLst>
                                        </p:cTn>
                                        <p:tgtEl>
                                          <p:spTgt spid="71685">
                                            <p:txEl>
                                              <p:pRg st="3" end="3"/>
                                            </p:txEl>
                                          </p:spTgt>
                                        </p:tgtEl>
                                        <p:attrNameLst>
                                          <p:attrName>style.visibility</p:attrName>
                                        </p:attrNameLst>
                                      </p:cBhvr>
                                      <p:to>
                                        <p:strVal val="visible"/>
                                      </p:to>
                                    </p:set>
                                    <p:anim calcmode="lin" valueType="num">
                                      <p:cBhvr>
                                        <p:cTn id="28" dur="500" fill="hold"/>
                                        <p:tgtEl>
                                          <p:spTgt spid="71685">
                                            <p:txEl>
                                              <p:pRg st="3" end="3"/>
                                            </p:txEl>
                                          </p:spTgt>
                                        </p:tgtEl>
                                        <p:attrNameLst>
                                          <p:attrName>ppt_x</p:attrName>
                                        </p:attrNameLst>
                                      </p:cBhvr>
                                      <p:tavLst>
                                        <p:tav tm="0">
                                          <p:val>
                                            <p:strVal val="#ppt_x-#ppt_w/2"/>
                                          </p:val>
                                        </p:tav>
                                        <p:tav tm="100000">
                                          <p:val>
                                            <p:strVal val="#ppt_x"/>
                                          </p:val>
                                        </p:tav>
                                      </p:tavLst>
                                    </p:anim>
                                    <p:anim calcmode="lin" valueType="num">
                                      <p:cBhvr>
                                        <p:cTn id="29" dur="500" fill="hold"/>
                                        <p:tgtEl>
                                          <p:spTgt spid="71685">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71685">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7168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Chapter 2</a:t>
            </a:r>
          </a:p>
        </p:txBody>
      </p:sp>
      <p:sp>
        <p:nvSpPr>
          <p:cNvPr id="5" name="Slide Number Placeholder 5"/>
          <p:cNvSpPr>
            <a:spLocks noGrp="1"/>
          </p:cNvSpPr>
          <p:nvPr>
            <p:ph type="sldNum" sz="quarter" idx="12"/>
          </p:nvPr>
        </p:nvSpPr>
        <p:spPr/>
        <p:txBody>
          <a:bodyPr/>
          <a:lstStyle/>
          <a:p>
            <a:pPr>
              <a:defRPr/>
            </a:pPr>
            <a:fld id="{13F22251-5944-084A-9EE1-ECD2B0F8E076}" type="slidenum">
              <a:rPr lang="en-US"/>
              <a:pPr>
                <a:defRPr/>
              </a:pPr>
              <a:t>14</a:t>
            </a:fld>
            <a:endParaRPr lang="en-US"/>
          </a:p>
        </p:txBody>
      </p:sp>
      <p:sp>
        <p:nvSpPr>
          <p:cNvPr id="73730" name="Rectangle 2"/>
          <p:cNvSpPr>
            <a:spLocks noGrp="1" noChangeArrowheads="1"/>
          </p:cNvSpPr>
          <p:nvPr>
            <p:ph type="title"/>
          </p:nvPr>
        </p:nvSpPr>
        <p:spPr/>
        <p:txBody>
          <a:bodyPr/>
          <a:lstStyle/>
          <a:p>
            <a:pPr eaLnBrk="1" hangingPunct="1">
              <a:defRPr/>
            </a:pPr>
            <a:r>
              <a:rPr lang="en-US" smtClean="0">
                <a:cs typeface="+mj-cs"/>
              </a:rPr>
              <a:t>Average Mass</a:t>
            </a:r>
          </a:p>
        </p:txBody>
      </p:sp>
      <p:sp>
        <p:nvSpPr>
          <p:cNvPr id="73731" name="Rectangle 3"/>
          <p:cNvSpPr>
            <a:spLocks noGrp="1" noChangeArrowheads="1"/>
          </p:cNvSpPr>
          <p:nvPr>
            <p:ph type="body" idx="1"/>
          </p:nvPr>
        </p:nvSpPr>
        <p:spPr>
          <a:xfrm>
            <a:off x="685800" y="2133600"/>
            <a:ext cx="7391400" cy="3849688"/>
          </a:xfrm>
        </p:spPr>
        <p:txBody>
          <a:bodyPr/>
          <a:lstStyle/>
          <a:p>
            <a:pPr eaLnBrk="1" hangingPunct="1">
              <a:lnSpc>
                <a:spcPct val="90000"/>
              </a:lnSpc>
              <a:spcAft>
                <a:spcPct val="50000"/>
              </a:spcAft>
              <a:defRPr/>
            </a:pPr>
            <a:r>
              <a:rPr lang="en-US" sz="2000" smtClean="0">
                <a:cs typeface="+mn-cs"/>
              </a:rPr>
              <a:t>Because in the real world we use large numbers of atoms and molecules, we use average masses in calculations.</a:t>
            </a:r>
          </a:p>
          <a:p>
            <a:pPr eaLnBrk="1" hangingPunct="1">
              <a:lnSpc>
                <a:spcPct val="90000"/>
              </a:lnSpc>
              <a:spcAft>
                <a:spcPct val="50000"/>
              </a:spcAft>
              <a:defRPr/>
            </a:pPr>
            <a:r>
              <a:rPr lang="en-US" sz="2000" smtClean="0">
                <a:cs typeface="+mn-cs"/>
              </a:rPr>
              <a:t>Average mass is calculated from the isotopes of an element weighted by their relative abundances.</a:t>
            </a:r>
          </a:p>
          <a:p>
            <a:pPr eaLnBrk="1" hangingPunct="1">
              <a:lnSpc>
                <a:spcPct val="90000"/>
              </a:lnSpc>
              <a:spcAft>
                <a:spcPct val="50000"/>
              </a:spcAft>
              <a:defRPr/>
            </a:pPr>
            <a:r>
              <a:rPr lang="en-US" sz="2000" smtClean="0">
                <a:cs typeface="+mn-cs"/>
              </a:rPr>
              <a:t>First a weighted mass is calculated for each isotope</a:t>
            </a:r>
          </a:p>
          <a:p>
            <a:pPr eaLnBrk="1" hangingPunct="1">
              <a:lnSpc>
                <a:spcPct val="90000"/>
              </a:lnSpc>
              <a:spcAft>
                <a:spcPct val="50000"/>
              </a:spcAft>
              <a:defRPr/>
            </a:pPr>
            <a:r>
              <a:rPr lang="en-US" sz="2000" smtClean="0">
                <a:cs typeface="+mn-cs"/>
              </a:rPr>
              <a:t>Weighted mass is mass of isotope times fractional abundance of isotope (ie. 50% abundance = 0.5 fractional abundance)</a:t>
            </a:r>
          </a:p>
          <a:p>
            <a:pPr eaLnBrk="1" hangingPunct="1">
              <a:lnSpc>
                <a:spcPct val="90000"/>
              </a:lnSpc>
              <a:spcAft>
                <a:spcPct val="50000"/>
              </a:spcAft>
              <a:defRPr/>
            </a:pPr>
            <a:r>
              <a:rPr lang="en-US" sz="2000" smtClean="0">
                <a:cs typeface="+mn-cs"/>
              </a:rPr>
              <a:t>Just add up the weighted masses for all of the isotopes to get the average mass of an atom of a particular element</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73731">
                                            <p:bg/>
                                          </p:spTgt>
                                        </p:tgtEl>
                                        <p:attrNameLst>
                                          <p:attrName>style.visibility</p:attrName>
                                        </p:attrNameLst>
                                      </p:cBhvr>
                                      <p:to>
                                        <p:strVal val="visible"/>
                                      </p:to>
                                    </p:set>
                                    <p:animEffect transition="in" filter="fade">
                                      <p:cBhvr>
                                        <p:cTn id="7" dur="100"/>
                                        <p:tgtEl>
                                          <p:spTgt spid="73731">
                                            <p:bg/>
                                          </p:spTgt>
                                        </p:tgtEl>
                                      </p:cBhvr>
                                    </p:animEffect>
                                    <p:anim calcmode="lin" valueType="num">
                                      <p:cBhvr>
                                        <p:cTn id="8" dur="400" fill="hold"/>
                                        <p:tgtEl>
                                          <p:spTgt spid="73731">
                                            <p:bg/>
                                          </p:spTgt>
                                        </p:tgtEl>
                                        <p:attrNameLst>
                                          <p:attrName>ppt_x</p:attrName>
                                        </p:attrNameLst>
                                      </p:cBhvr>
                                      <p:tavLst>
                                        <p:tav tm="0">
                                          <p:val>
                                            <p:strVal val="#ppt_x"/>
                                          </p:val>
                                        </p:tav>
                                        <p:tav tm="100000">
                                          <p:val>
                                            <p:strVal val="#ppt_x"/>
                                          </p:val>
                                        </p:tav>
                                      </p:tavLst>
                                    </p:anim>
                                    <p:anim calcmode="lin" valueType="num">
                                      <p:cBhvr>
                                        <p:cTn id="9" dur="400" fill="hold"/>
                                        <p:tgtEl>
                                          <p:spTgt spid="73731">
                                            <p:bg/>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3731">
                                            <p:bg/>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3731">
                                            <p:bg/>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43" presetClass="entr" presetSubtype="0" fill="hold" grpId="0" nodeType="afterEffect">
                                  <p:stCondLst>
                                    <p:cond delay="0"/>
                                  </p:stCondLst>
                                  <p:childTnLst>
                                    <p:set>
                                      <p:cBhvr>
                                        <p:cTn id="14" dur="1" fill="hold">
                                          <p:stCondLst>
                                            <p:cond delay="0"/>
                                          </p:stCondLst>
                                        </p:cTn>
                                        <p:tgtEl>
                                          <p:spTgt spid="73731">
                                            <p:txEl>
                                              <p:pRg st="1" end="1"/>
                                            </p:txEl>
                                          </p:spTgt>
                                        </p:tgtEl>
                                        <p:attrNameLst>
                                          <p:attrName>style.visibility</p:attrName>
                                        </p:attrNameLst>
                                      </p:cBhvr>
                                      <p:to>
                                        <p:strVal val="visible"/>
                                      </p:to>
                                    </p:set>
                                    <p:animEffect transition="in" filter="fade">
                                      <p:cBhvr>
                                        <p:cTn id="15" dur="100"/>
                                        <p:tgtEl>
                                          <p:spTgt spid="73731">
                                            <p:txEl>
                                              <p:pRg st="1" end="1"/>
                                            </p:txEl>
                                          </p:spTgt>
                                        </p:tgtEl>
                                      </p:cBhvr>
                                    </p:animEffect>
                                    <p:anim calcmode="lin" valueType="num">
                                      <p:cBhvr>
                                        <p:cTn id="16" dur="4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p:cTn id="17" dur="400" fill="hold"/>
                                        <p:tgtEl>
                                          <p:spTgt spid="73731">
                                            <p:txEl>
                                              <p:pRg st="1" end="1"/>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7373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7373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nodeType="afterGroup">
                            <p:stCondLst>
                              <p:cond delay="2000"/>
                            </p:stCondLst>
                            <p:childTnLst>
                              <p:par>
                                <p:cTn id="21" presetID="43" presetClass="entr" presetSubtype="0" fill="hold" grpId="0" nodeType="afterEffect">
                                  <p:stCondLst>
                                    <p:cond delay="0"/>
                                  </p:stCondLst>
                                  <p:childTnLst>
                                    <p:set>
                                      <p:cBhvr>
                                        <p:cTn id="22" dur="1" fill="hold">
                                          <p:stCondLst>
                                            <p:cond delay="0"/>
                                          </p:stCondLst>
                                        </p:cTn>
                                        <p:tgtEl>
                                          <p:spTgt spid="73731">
                                            <p:txEl>
                                              <p:pRg st="2" end="2"/>
                                            </p:txEl>
                                          </p:spTgt>
                                        </p:tgtEl>
                                        <p:attrNameLst>
                                          <p:attrName>style.visibility</p:attrName>
                                        </p:attrNameLst>
                                      </p:cBhvr>
                                      <p:to>
                                        <p:strVal val="visible"/>
                                      </p:to>
                                    </p:set>
                                    <p:animEffect transition="in" filter="fade">
                                      <p:cBhvr>
                                        <p:cTn id="23" dur="100"/>
                                        <p:tgtEl>
                                          <p:spTgt spid="73731">
                                            <p:txEl>
                                              <p:pRg st="2" end="2"/>
                                            </p:txEl>
                                          </p:spTgt>
                                        </p:tgtEl>
                                      </p:cBhvr>
                                    </p:animEffect>
                                    <p:anim calcmode="lin" valueType="num">
                                      <p:cBhvr>
                                        <p:cTn id="24" dur="4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p:cTn id="25" dur="400" fill="hold"/>
                                        <p:tgtEl>
                                          <p:spTgt spid="73731">
                                            <p:txEl>
                                              <p:pRg st="2" end="2"/>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373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373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nodeType="afterGroup">
                            <p:stCondLst>
                              <p:cond delay="3000"/>
                            </p:stCondLst>
                            <p:childTnLst>
                              <p:par>
                                <p:cTn id="29" presetID="43" presetClass="entr" presetSubtype="0" fill="hold" grpId="0" nodeType="afterEffect">
                                  <p:stCondLst>
                                    <p:cond delay="0"/>
                                  </p:stCondLst>
                                  <p:childTnLst>
                                    <p:set>
                                      <p:cBhvr>
                                        <p:cTn id="30" dur="1" fill="hold">
                                          <p:stCondLst>
                                            <p:cond delay="0"/>
                                          </p:stCondLst>
                                        </p:cTn>
                                        <p:tgtEl>
                                          <p:spTgt spid="73731">
                                            <p:txEl>
                                              <p:pRg st="3" end="3"/>
                                            </p:txEl>
                                          </p:spTgt>
                                        </p:tgtEl>
                                        <p:attrNameLst>
                                          <p:attrName>style.visibility</p:attrName>
                                        </p:attrNameLst>
                                      </p:cBhvr>
                                      <p:to>
                                        <p:strVal val="visible"/>
                                      </p:to>
                                    </p:set>
                                    <p:animEffect transition="in" filter="fade">
                                      <p:cBhvr>
                                        <p:cTn id="31" dur="100"/>
                                        <p:tgtEl>
                                          <p:spTgt spid="73731">
                                            <p:txEl>
                                              <p:pRg st="3" end="3"/>
                                            </p:txEl>
                                          </p:spTgt>
                                        </p:tgtEl>
                                      </p:cBhvr>
                                    </p:animEffect>
                                    <p:anim calcmode="lin" valueType="num">
                                      <p:cBhvr>
                                        <p:cTn id="32" dur="400" fill="hold"/>
                                        <p:tgtEl>
                                          <p:spTgt spid="73731">
                                            <p:txEl>
                                              <p:pRg st="3" end="3"/>
                                            </p:txEl>
                                          </p:spTgt>
                                        </p:tgtEl>
                                        <p:attrNameLst>
                                          <p:attrName>ppt_x</p:attrName>
                                        </p:attrNameLst>
                                      </p:cBhvr>
                                      <p:tavLst>
                                        <p:tav tm="0">
                                          <p:val>
                                            <p:strVal val="#ppt_x"/>
                                          </p:val>
                                        </p:tav>
                                        <p:tav tm="100000">
                                          <p:val>
                                            <p:strVal val="#ppt_x"/>
                                          </p:val>
                                        </p:tav>
                                      </p:tavLst>
                                    </p:anim>
                                    <p:anim calcmode="lin" valueType="num">
                                      <p:cBhvr>
                                        <p:cTn id="33" dur="400" fill="hold"/>
                                        <p:tgtEl>
                                          <p:spTgt spid="73731">
                                            <p:txEl>
                                              <p:pRg st="3" end="3"/>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73731">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73731">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6" fill="hold" nodeType="afterGroup">
                            <p:stCondLst>
                              <p:cond delay="4000"/>
                            </p:stCondLst>
                            <p:childTnLst>
                              <p:par>
                                <p:cTn id="37" presetID="43" presetClass="entr" presetSubtype="0" fill="hold" grpId="0" nodeType="afterEffect">
                                  <p:stCondLst>
                                    <p:cond delay="0"/>
                                  </p:stCondLst>
                                  <p:childTnLst>
                                    <p:set>
                                      <p:cBhvr>
                                        <p:cTn id="38" dur="1" fill="hold">
                                          <p:stCondLst>
                                            <p:cond delay="0"/>
                                          </p:stCondLst>
                                        </p:cTn>
                                        <p:tgtEl>
                                          <p:spTgt spid="73731">
                                            <p:txEl>
                                              <p:pRg st="4" end="4"/>
                                            </p:txEl>
                                          </p:spTgt>
                                        </p:tgtEl>
                                        <p:attrNameLst>
                                          <p:attrName>style.visibility</p:attrName>
                                        </p:attrNameLst>
                                      </p:cBhvr>
                                      <p:to>
                                        <p:strVal val="visible"/>
                                      </p:to>
                                    </p:set>
                                    <p:animEffect transition="in" filter="fade">
                                      <p:cBhvr>
                                        <p:cTn id="39" dur="100"/>
                                        <p:tgtEl>
                                          <p:spTgt spid="73731">
                                            <p:txEl>
                                              <p:pRg st="4" end="4"/>
                                            </p:txEl>
                                          </p:spTgt>
                                        </p:tgtEl>
                                      </p:cBhvr>
                                    </p:animEffect>
                                    <p:anim calcmode="lin" valueType="num">
                                      <p:cBhvr>
                                        <p:cTn id="40" dur="4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p:cTn id="41" dur="400" fill="hold"/>
                                        <p:tgtEl>
                                          <p:spTgt spid="73731">
                                            <p:txEl>
                                              <p:pRg st="4" end="4"/>
                                            </p:tx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73731">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73731">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5"/>
          <p:cNvSpPr>
            <a:spLocks noGrp="1"/>
          </p:cNvSpPr>
          <p:nvPr>
            <p:ph type="ftr" sz="quarter" idx="11"/>
          </p:nvPr>
        </p:nvSpPr>
        <p:spPr/>
        <p:txBody>
          <a:bodyPr/>
          <a:lstStyle/>
          <a:p>
            <a:pPr>
              <a:defRPr/>
            </a:pPr>
            <a:r>
              <a:rPr lang="en-US"/>
              <a:t>Chapter 2</a:t>
            </a:r>
          </a:p>
        </p:txBody>
      </p:sp>
      <p:sp>
        <p:nvSpPr>
          <p:cNvPr id="47" name="Slide Number Placeholder 6"/>
          <p:cNvSpPr>
            <a:spLocks noGrp="1"/>
          </p:cNvSpPr>
          <p:nvPr>
            <p:ph type="sldNum" sz="quarter" idx="12"/>
          </p:nvPr>
        </p:nvSpPr>
        <p:spPr/>
        <p:txBody>
          <a:bodyPr/>
          <a:lstStyle/>
          <a:p>
            <a:pPr>
              <a:defRPr/>
            </a:pPr>
            <a:fld id="{C18FB112-1850-9642-B273-E015F87427F2}" type="slidenum">
              <a:rPr lang="en-US"/>
              <a:pPr>
                <a:defRPr/>
              </a:pPr>
              <a:t>15</a:t>
            </a:fld>
            <a:endParaRPr lang="en-US"/>
          </a:p>
        </p:txBody>
      </p:sp>
      <p:sp>
        <p:nvSpPr>
          <p:cNvPr id="1031" name="Text Box 7"/>
          <p:cNvSpPr txBox="1">
            <a:spLocks noChangeArrowheads="1"/>
          </p:cNvSpPr>
          <p:nvPr/>
        </p:nvSpPr>
        <p:spPr bwMode="auto">
          <a:xfrm>
            <a:off x="1143000" y="3810000"/>
            <a:ext cx="6705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n-US"/>
              <a:t>18.92 amu + 2.499 amu + 2.884 amu = </a:t>
            </a:r>
            <a:r>
              <a:rPr lang="en-US">
                <a:solidFill>
                  <a:schemeClr val="hlink"/>
                </a:solidFill>
              </a:rPr>
              <a:t>24.30 amu</a:t>
            </a:r>
            <a:r>
              <a:rPr lang="en-US"/>
              <a:t> average mass</a:t>
            </a:r>
          </a:p>
        </p:txBody>
      </p:sp>
      <p:graphicFrame>
        <p:nvGraphicFramePr>
          <p:cNvPr id="1153" name="Group 129"/>
          <p:cNvGraphicFramePr>
            <a:graphicFrameLocks noGrp="1"/>
          </p:cNvGraphicFramePr>
          <p:nvPr/>
        </p:nvGraphicFramePr>
        <p:xfrm>
          <a:off x="685800" y="2057400"/>
          <a:ext cx="7772400" cy="1692276"/>
        </p:xfrm>
        <a:graphic>
          <a:graphicData uri="http://schemas.openxmlformats.org/drawingml/2006/table">
            <a:tbl>
              <a:tblPr/>
              <a:tblGrid>
                <a:gridCol w="2089150"/>
                <a:gridCol w="1943100"/>
                <a:gridCol w="1825625"/>
                <a:gridCol w="1914525"/>
              </a:tblGrid>
              <a:tr h="33534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0">
                          <a:ln>
                            <a:noFill/>
                          </a:ln>
                          <a:solidFill>
                            <a:srgbClr val="000000"/>
                          </a:solidFill>
                          <a:effectLst/>
                          <a:latin typeface="Lucida Grande" charset="0"/>
                          <a:ea typeface="ＭＳ Ｐゴシック" charset="0"/>
                        </a:rPr>
                        <a:t>isotope</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30000">
                          <a:ln>
                            <a:noFill/>
                          </a:ln>
                          <a:solidFill>
                            <a:srgbClr val="000000"/>
                          </a:solidFill>
                          <a:effectLst/>
                          <a:latin typeface="Lucida Grande" charset="0"/>
                          <a:ea typeface="ＭＳ Ｐゴシック" charset="0"/>
                        </a:rPr>
                        <a:t>24</a:t>
                      </a:r>
                      <a:r>
                        <a:rPr kumimoji="0" lang="en-US" sz="1600" b="0" i="0" u="none" strike="noStrike" cap="none" normalizeH="0" baseline="0">
                          <a:ln>
                            <a:noFill/>
                          </a:ln>
                          <a:solidFill>
                            <a:srgbClr val="000000"/>
                          </a:solidFill>
                          <a:effectLst/>
                          <a:latin typeface="Lucida Grande" charset="0"/>
                          <a:ea typeface="ＭＳ Ｐゴシック" charset="0"/>
                        </a:rPr>
                        <a:t>Mg</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30000">
                          <a:ln>
                            <a:noFill/>
                          </a:ln>
                          <a:solidFill>
                            <a:srgbClr val="000000"/>
                          </a:solidFill>
                          <a:effectLst/>
                          <a:latin typeface="Lucida Grande" charset="0"/>
                          <a:ea typeface="ＭＳ Ｐゴシック" charset="0"/>
                        </a:rPr>
                        <a:t>25</a:t>
                      </a:r>
                      <a:r>
                        <a:rPr kumimoji="0" lang="en-US" sz="1600" b="0" i="0" u="none" strike="noStrike" cap="none" normalizeH="0" baseline="0">
                          <a:ln>
                            <a:noFill/>
                          </a:ln>
                          <a:solidFill>
                            <a:srgbClr val="000000"/>
                          </a:solidFill>
                          <a:effectLst/>
                          <a:latin typeface="Lucida Grande" charset="0"/>
                          <a:ea typeface="ＭＳ Ｐゴシック" charset="0"/>
                        </a:rPr>
                        <a:t>Mg</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30000">
                          <a:ln>
                            <a:noFill/>
                          </a:ln>
                          <a:solidFill>
                            <a:srgbClr val="000000"/>
                          </a:solidFill>
                          <a:effectLst/>
                          <a:latin typeface="Lucida Grande" charset="0"/>
                          <a:ea typeface="ＭＳ Ｐゴシック" charset="0"/>
                        </a:rPr>
                        <a:t>26</a:t>
                      </a:r>
                      <a:r>
                        <a:rPr kumimoji="0" lang="en-US" sz="1600" b="0" i="0" u="none" strike="noStrike" cap="none" normalizeH="0" baseline="0">
                          <a:ln>
                            <a:noFill/>
                          </a:ln>
                          <a:solidFill>
                            <a:srgbClr val="000000"/>
                          </a:solidFill>
                          <a:effectLst/>
                          <a:latin typeface="Lucida Grande" charset="0"/>
                          <a:ea typeface="ＭＳ Ｐゴシック" charset="0"/>
                        </a:rPr>
                        <a:t>Mg</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90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0">
                          <a:ln>
                            <a:noFill/>
                          </a:ln>
                          <a:solidFill>
                            <a:srgbClr val="000000"/>
                          </a:solidFill>
                          <a:effectLst/>
                          <a:latin typeface="Lucida Grande" charset="0"/>
                          <a:ea typeface="ＭＳ Ｐゴシック" charset="0"/>
                        </a:rPr>
                        <a:t>mass</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0">
                          <a:ln>
                            <a:noFill/>
                          </a:ln>
                          <a:solidFill>
                            <a:srgbClr val="000000"/>
                          </a:solidFill>
                          <a:effectLst/>
                          <a:latin typeface="Lucida Grande" charset="0"/>
                          <a:ea typeface="ＭＳ Ｐゴシック" charset="0"/>
                        </a:rPr>
                        <a:t>23.985045 amu</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0">
                          <a:ln>
                            <a:noFill/>
                          </a:ln>
                          <a:solidFill>
                            <a:srgbClr val="000000"/>
                          </a:solidFill>
                          <a:effectLst/>
                          <a:latin typeface="Lucida Grande" charset="0"/>
                          <a:ea typeface="ＭＳ Ｐゴシック" charset="0"/>
                        </a:rPr>
                        <a:t>24.985839 amu</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0">
                          <a:ln>
                            <a:noFill/>
                          </a:ln>
                          <a:solidFill>
                            <a:srgbClr val="000000"/>
                          </a:solidFill>
                          <a:effectLst/>
                          <a:latin typeface="Lucida Grande" charset="0"/>
                          <a:ea typeface="ＭＳ Ｐゴシック" charset="0"/>
                        </a:rPr>
                        <a:t>25.982595 amu</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4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0">
                          <a:ln>
                            <a:noFill/>
                          </a:ln>
                          <a:solidFill>
                            <a:srgbClr val="000000"/>
                          </a:solidFill>
                          <a:effectLst/>
                          <a:latin typeface="Lucida Grande" charset="0"/>
                          <a:ea typeface="ＭＳ Ｐゴシック" charset="0"/>
                        </a:rPr>
                        <a:t>abundance</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0">
                          <a:ln>
                            <a:noFill/>
                          </a:ln>
                          <a:solidFill>
                            <a:srgbClr val="000000"/>
                          </a:solidFill>
                          <a:effectLst/>
                          <a:latin typeface="Lucida Grande" charset="0"/>
                          <a:ea typeface="ＭＳ Ｐゴシック" charset="0"/>
                        </a:rPr>
                        <a:t>78.90%</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0">
                          <a:ln>
                            <a:noFill/>
                          </a:ln>
                          <a:solidFill>
                            <a:srgbClr val="000000"/>
                          </a:solidFill>
                          <a:effectLst/>
                          <a:latin typeface="Lucida Grande" charset="0"/>
                          <a:ea typeface="ＭＳ Ｐゴシック" charset="0"/>
                        </a:rPr>
                        <a:t>10.00%</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0">
                          <a:ln>
                            <a:noFill/>
                          </a:ln>
                          <a:solidFill>
                            <a:srgbClr val="000000"/>
                          </a:solidFill>
                          <a:effectLst/>
                          <a:latin typeface="Lucida Grande" charset="0"/>
                          <a:ea typeface="ＭＳ Ｐゴシック" charset="0"/>
                        </a:rPr>
                        <a:t>11.10%</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4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0">
                          <a:ln>
                            <a:noFill/>
                          </a:ln>
                          <a:solidFill>
                            <a:srgbClr val="000000"/>
                          </a:solidFill>
                          <a:effectLst/>
                          <a:latin typeface="Lucida Grande" charset="0"/>
                          <a:ea typeface="ＭＳ Ｐゴシック" charset="0"/>
                        </a:rPr>
                        <a:t>abundance fraction</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0">
                          <a:ln>
                            <a:noFill/>
                          </a:ln>
                          <a:solidFill>
                            <a:srgbClr val="000000"/>
                          </a:solidFill>
                          <a:effectLst/>
                          <a:latin typeface="Lucida Grande" charset="0"/>
                          <a:ea typeface="ＭＳ Ｐゴシック" charset="0"/>
                        </a:rPr>
                        <a:t>0.7890</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0">
                          <a:ln>
                            <a:noFill/>
                          </a:ln>
                          <a:solidFill>
                            <a:srgbClr val="000000"/>
                          </a:solidFill>
                          <a:effectLst/>
                          <a:latin typeface="Lucida Grande" charset="0"/>
                          <a:ea typeface="ＭＳ Ｐゴシック" charset="0"/>
                        </a:rPr>
                        <a:t>0.1000</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0">
                          <a:ln>
                            <a:noFill/>
                          </a:ln>
                          <a:solidFill>
                            <a:srgbClr val="000000"/>
                          </a:solidFill>
                          <a:effectLst/>
                          <a:latin typeface="Lucida Grande" charset="0"/>
                          <a:ea typeface="ＭＳ Ｐゴシック" charset="0"/>
                        </a:rPr>
                        <a:t>0.1110</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4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0">
                          <a:ln>
                            <a:noFill/>
                          </a:ln>
                          <a:solidFill>
                            <a:srgbClr val="000000"/>
                          </a:solidFill>
                          <a:effectLst/>
                          <a:latin typeface="Lucida Grande" charset="0"/>
                          <a:ea typeface="ＭＳ Ｐゴシック" charset="0"/>
                        </a:rPr>
                        <a:t>weighted mass</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0">
                          <a:ln>
                            <a:noFill/>
                          </a:ln>
                          <a:solidFill>
                            <a:srgbClr val="000000"/>
                          </a:solidFill>
                          <a:effectLst/>
                          <a:latin typeface="Lucida Grande" charset="0"/>
                          <a:ea typeface="ＭＳ Ｐゴシック" charset="0"/>
                        </a:rPr>
                        <a:t>amu</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0">
                          <a:ln>
                            <a:noFill/>
                          </a:ln>
                          <a:solidFill>
                            <a:srgbClr val="000000"/>
                          </a:solidFill>
                          <a:effectLst/>
                          <a:latin typeface="Lucida Grande" charset="0"/>
                          <a:ea typeface="ＭＳ Ｐゴシック" charset="0"/>
                        </a:rPr>
                        <a:t>amu</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0" u="none" strike="noStrike" cap="none" normalizeH="0" baseline="0">
                          <a:ln>
                            <a:noFill/>
                          </a:ln>
                          <a:solidFill>
                            <a:srgbClr val="000000"/>
                          </a:solidFill>
                          <a:effectLst/>
                          <a:latin typeface="Lucida Grande" charset="0"/>
                          <a:ea typeface="ＭＳ Ｐゴシック" charset="0"/>
                        </a:rPr>
                        <a:t>amu</a:t>
                      </a:r>
                      <a:endParaRPr kumimoji="0" lang="en-US" sz="1600" b="0" i="0" u="none" strike="noStrike" cap="none" normalizeH="0" baseline="0">
                        <a:ln>
                          <a:noFill/>
                        </a:ln>
                        <a:solidFill>
                          <a:schemeClr val="tx1"/>
                        </a:solidFill>
                        <a:effectLst/>
                        <a:latin typeface="Arial" charset="0"/>
                        <a:ea typeface="ＭＳ Ｐゴシック"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49" name="Picture 1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429000"/>
            <a:ext cx="647700"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1150" name="Picture 1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429000"/>
            <a:ext cx="647700"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1151" name="Picture 1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3429000"/>
            <a:ext cx="647700"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1154" name="Text Box 130"/>
          <p:cNvSpPr txBox="1">
            <a:spLocks noChangeArrowheads="1"/>
          </p:cNvSpPr>
          <p:nvPr/>
        </p:nvSpPr>
        <p:spPr bwMode="auto">
          <a:xfrm>
            <a:off x="685800" y="4114800"/>
            <a:ext cx="7848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n-US" baseline="30000">
                <a:solidFill>
                  <a:srgbClr val="000000"/>
                </a:solidFill>
                <a:latin typeface="Lucida Grande" charset="0"/>
              </a:rPr>
              <a:t>24</a:t>
            </a:r>
            <a:r>
              <a:rPr lang="en-US">
                <a:solidFill>
                  <a:srgbClr val="000000"/>
                </a:solidFill>
                <a:latin typeface="Lucida Grande" charset="0"/>
              </a:rPr>
              <a:t>Mg: (23.985045 mass) (0.7890 fraction) = </a:t>
            </a:r>
            <a:r>
              <a:rPr lang="en-US">
                <a:solidFill>
                  <a:schemeClr val="hlink"/>
                </a:solidFill>
                <a:latin typeface="Lucida Grande" charset="0"/>
              </a:rPr>
              <a:t>18.92</a:t>
            </a:r>
            <a:r>
              <a:rPr lang="en-US">
                <a:solidFill>
                  <a:srgbClr val="000000"/>
                </a:solidFill>
                <a:latin typeface="Lucida Grande" charset="0"/>
              </a:rPr>
              <a:t> amu weighted mass </a:t>
            </a:r>
          </a:p>
        </p:txBody>
      </p:sp>
      <p:sp>
        <p:nvSpPr>
          <p:cNvPr id="1155" name="Text Box 131"/>
          <p:cNvSpPr txBox="1">
            <a:spLocks noChangeArrowheads="1"/>
          </p:cNvSpPr>
          <p:nvPr/>
        </p:nvSpPr>
        <p:spPr bwMode="auto">
          <a:xfrm>
            <a:off x="685800" y="4343400"/>
            <a:ext cx="76962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n-US" baseline="30000">
                <a:solidFill>
                  <a:srgbClr val="000000"/>
                </a:solidFill>
                <a:latin typeface="Lucida Grande" charset="0"/>
              </a:rPr>
              <a:t>25</a:t>
            </a:r>
            <a:r>
              <a:rPr lang="en-US">
                <a:solidFill>
                  <a:srgbClr val="000000"/>
                </a:solidFill>
                <a:latin typeface="Lucida Grande" charset="0"/>
              </a:rPr>
              <a:t>Mg: (24.985839 mass) (0.1000 fraction) = </a:t>
            </a:r>
            <a:r>
              <a:rPr lang="en-US">
                <a:solidFill>
                  <a:schemeClr val="hlink"/>
                </a:solidFill>
                <a:latin typeface="Lucida Grande" charset="0"/>
              </a:rPr>
              <a:t>2.499</a:t>
            </a:r>
            <a:r>
              <a:rPr lang="en-US">
                <a:solidFill>
                  <a:srgbClr val="000000"/>
                </a:solidFill>
                <a:latin typeface="Lucida Grande" charset="0"/>
              </a:rPr>
              <a:t> amu weighted mass</a:t>
            </a:r>
          </a:p>
        </p:txBody>
      </p:sp>
      <p:sp>
        <p:nvSpPr>
          <p:cNvPr id="1156" name="Text Box 132"/>
          <p:cNvSpPr txBox="1">
            <a:spLocks noChangeArrowheads="1"/>
          </p:cNvSpPr>
          <p:nvPr/>
        </p:nvSpPr>
        <p:spPr bwMode="auto">
          <a:xfrm>
            <a:off x="685800" y="4572000"/>
            <a:ext cx="76962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n-US" baseline="30000">
                <a:solidFill>
                  <a:srgbClr val="000000"/>
                </a:solidFill>
                <a:latin typeface="Lucida Grande" charset="0"/>
              </a:rPr>
              <a:t>26</a:t>
            </a:r>
            <a:r>
              <a:rPr lang="en-US">
                <a:solidFill>
                  <a:srgbClr val="000000"/>
                </a:solidFill>
                <a:latin typeface="Lucida Grande" charset="0"/>
              </a:rPr>
              <a:t>Mg: (25.982595 mass) (0.1110 fraction) = </a:t>
            </a:r>
            <a:r>
              <a:rPr lang="en-US">
                <a:solidFill>
                  <a:schemeClr val="hlink"/>
                </a:solidFill>
                <a:latin typeface="Lucida Grande" charset="0"/>
              </a:rPr>
              <a:t>2.884</a:t>
            </a:r>
            <a:r>
              <a:rPr lang="en-US">
                <a:solidFill>
                  <a:srgbClr val="000000"/>
                </a:solidFill>
                <a:latin typeface="Lucida Grande" charset="0"/>
              </a:rPr>
              <a:t> amu weighted mass</a:t>
            </a:r>
          </a:p>
        </p:txBody>
      </p:sp>
      <p:sp>
        <p:nvSpPr>
          <p:cNvPr id="32810" name="Rectangle 177"/>
          <p:cNvSpPr>
            <a:spLocks noChangeArrowheads="1"/>
          </p:cNvSpPr>
          <p:nvPr/>
        </p:nvSpPr>
        <p:spPr bwMode="auto">
          <a:xfrm>
            <a:off x="1295400" y="914400"/>
            <a:ext cx="67818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4400">
                <a:solidFill>
                  <a:schemeClr val="tx2"/>
                </a:solidFill>
              </a:rPr>
              <a:t>Weighted Average Mass</a:t>
            </a:r>
          </a:p>
        </p:txBody>
      </p:sp>
      <p:pic>
        <p:nvPicPr>
          <p:cNvPr id="1216" name="Picture 1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429000"/>
            <a:ext cx="647700"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1217" name="Picture 19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3429000"/>
            <a:ext cx="647700"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1218" name="Picture 1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3429000"/>
            <a:ext cx="647700" cy="24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1221" name="Picture 197" descr="Magnesiu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4876800"/>
            <a:ext cx="2895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154"/>
                                        </p:tgtEl>
                                        <p:attrNameLst>
                                          <p:attrName>style.visibility</p:attrName>
                                        </p:attrNameLst>
                                      </p:cBhvr>
                                      <p:to>
                                        <p:strVal val="visible"/>
                                      </p:to>
                                    </p:set>
                                    <p:anim calcmode="lin" valueType="num">
                                      <p:cBhvr>
                                        <p:cTn id="7" dur="500" fill="hold"/>
                                        <p:tgtEl>
                                          <p:spTgt spid="1154"/>
                                        </p:tgtEl>
                                        <p:attrNameLst>
                                          <p:attrName>ppt_x</p:attrName>
                                        </p:attrNameLst>
                                      </p:cBhvr>
                                      <p:tavLst>
                                        <p:tav tm="0">
                                          <p:val>
                                            <p:strVal val="#ppt_x-#ppt_w/2"/>
                                          </p:val>
                                        </p:tav>
                                        <p:tav tm="100000">
                                          <p:val>
                                            <p:strVal val="#ppt_x"/>
                                          </p:val>
                                        </p:tav>
                                      </p:tavLst>
                                    </p:anim>
                                    <p:anim calcmode="lin" valueType="num">
                                      <p:cBhvr>
                                        <p:cTn id="8" dur="500" fill="hold"/>
                                        <p:tgtEl>
                                          <p:spTgt spid="1154"/>
                                        </p:tgtEl>
                                        <p:attrNameLst>
                                          <p:attrName>ppt_y</p:attrName>
                                        </p:attrNameLst>
                                      </p:cBhvr>
                                      <p:tavLst>
                                        <p:tav tm="0">
                                          <p:val>
                                            <p:strVal val="#ppt_y"/>
                                          </p:val>
                                        </p:tav>
                                        <p:tav tm="100000">
                                          <p:val>
                                            <p:strVal val="#ppt_y"/>
                                          </p:val>
                                        </p:tav>
                                      </p:tavLst>
                                    </p:anim>
                                    <p:anim calcmode="lin" valueType="num">
                                      <p:cBhvr>
                                        <p:cTn id="9" dur="500" fill="hold"/>
                                        <p:tgtEl>
                                          <p:spTgt spid="1154"/>
                                        </p:tgtEl>
                                        <p:attrNameLst>
                                          <p:attrName>ppt_w</p:attrName>
                                        </p:attrNameLst>
                                      </p:cBhvr>
                                      <p:tavLst>
                                        <p:tav tm="0">
                                          <p:val>
                                            <p:fltVal val="0"/>
                                          </p:val>
                                        </p:tav>
                                        <p:tav tm="100000">
                                          <p:val>
                                            <p:strVal val="#ppt_w"/>
                                          </p:val>
                                        </p:tav>
                                      </p:tavLst>
                                    </p:anim>
                                    <p:anim calcmode="lin" valueType="num">
                                      <p:cBhvr>
                                        <p:cTn id="10" dur="500" fill="hold"/>
                                        <p:tgtEl>
                                          <p:spTgt spid="1154"/>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15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16"/>
                                        </p:tgtEl>
                                        <p:attrNameLst>
                                          <p:attrName>style.visibility</p:attrName>
                                        </p:attrNameLst>
                                      </p:cBhvr>
                                      <p:to>
                                        <p:strVal val="visible"/>
                                      </p:to>
                                    </p:set>
                                  </p:childTnLst>
                                  <p:subTnLst>
                                    <p:set>
                                      <p:cBhvr override="childStyle">
                                        <p:cTn dur="1" fill="hold" display="0" masterRel="nextClick" afterEffect="1"/>
                                        <p:tgtEl>
                                          <p:spTgt spid="1216"/>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49"/>
                                        </p:tgtEl>
                                        <p:attrNameLst>
                                          <p:attrName>style.visibility</p:attrName>
                                        </p:attrNameLst>
                                      </p:cBhvr>
                                      <p:to>
                                        <p:strVal val="visible"/>
                                      </p:to>
                                    </p:set>
                                  </p:childTnLst>
                                </p:cTn>
                              </p:par>
                            </p:childTnLst>
                          </p:cTn>
                        </p:par>
                        <p:par>
                          <p:cTn id="19" fill="hold" nodeType="afterGroup">
                            <p:stCondLst>
                              <p:cond delay="0"/>
                            </p:stCondLst>
                            <p:childTnLst>
                              <p:par>
                                <p:cTn id="20" presetID="17" presetClass="entr" presetSubtype="8" fill="hold" grpId="0" nodeType="afterEffect">
                                  <p:stCondLst>
                                    <p:cond delay="0"/>
                                  </p:stCondLst>
                                  <p:childTnLst>
                                    <p:set>
                                      <p:cBhvr>
                                        <p:cTn id="21" dur="1" fill="hold">
                                          <p:stCondLst>
                                            <p:cond delay="0"/>
                                          </p:stCondLst>
                                        </p:cTn>
                                        <p:tgtEl>
                                          <p:spTgt spid="1155"/>
                                        </p:tgtEl>
                                        <p:attrNameLst>
                                          <p:attrName>style.visibility</p:attrName>
                                        </p:attrNameLst>
                                      </p:cBhvr>
                                      <p:to>
                                        <p:strVal val="visible"/>
                                      </p:to>
                                    </p:set>
                                    <p:anim calcmode="lin" valueType="num">
                                      <p:cBhvr>
                                        <p:cTn id="22" dur="500" fill="hold"/>
                                        <p:tgtEl>
                                          <p:spTgt spid="1155"/>
                                        </p:tgtEl>
                                        <p:attrNameLst>
                                          <p:attrName>ppt_x</p:attrName>
                                        </p:attrNameLst>
                                      </p:cBhvr>
                                      <p:tavLst>
                                        <p:tav tm="0">
                                          <p:val>
                                            <p:strVal val="#ppt_x-#ppt_w/2"/>
                                          </p:val>
                                        </p:tav>
                                        <p:tav tm="100000">
                                          <p:val>
                                            <p:strVal val="#ppt_x"/>
                                          </p:val>
                                        </p:tav>
                                      </p:tavLst>
                                    </p:anim>
                                    <p:anim calcmode="lin" valueType="num">
                                      <p:cBhvr>
                                        <p:cTn id="23" dur="500" fill="hold"/>
                                        <p:tgtEl>
                                          <p:spTgt spid="1155"/>
                                        </p:tgtEl>
                                        <p:attrNameLst>
                                          <p:attrName>ppt_y</p:attrName>
                                        </p:attrNameLst>
                                      </p:cBhvr>
                                      <p:tavLst>
                                        <p:tav tm="0">
                                          <p:val>
                                            <p:strVal val="#ppt_y"/>
                                          </p:val>
                                        </p:tav>
                                        <p:tav tm="100000">
                                          <p:val>
                                            <p:strVal val="#ppt_y"/>
                                          </p:val>
                                        </p:tav>
                                      </p:tavLst>
                                    </p:anim>
                                    <p:anim calcmode="lin" valueType="num">
                                      <p:cBhvr>
                                        <p:cTn id="24" dur="500" fill="hold"/>
                                        <p:tgtEl>
                                          <p:spTgt spid="1155"/>
                                        </p:tgtEl>
                                        <p:attrNameLst>
                                          <p:attrName>ppt_w</p:attrName>
                                        </p:attrNameLst>
                                      </p:cBhvr>
                                      <p:tavLst>
                                        <p:tav tm="0">
                                          <p:val>
                                            <p:fltVal val="0"/>
                                          </p:val>
                                        </p:tav>
                                        <p:tav tm="100000">
                                          <p:val>
                                            <p:strVal val="#ppt_w"/>
                                          </p:val>
                                        </p:tav>
                                      </p:tavLst>
                                    </p:anim>
                                    <p:anim calcmode="lin" valueType="num">
                                      <p:cBhvr>
                                        <p:cTn id="25" dur="500" fill="hold"/>
                                        <p:tgtEl>
                                          <p:spTgt spid="1155"/>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155"/>
                                        </p:tgtEl>
                                        <p:attrNameLst>
                                          <p:attrName>style.visibility</p:attrName>
                                        </p:attrNameLst>
                                      </p:cBhvr>
                                      <p:to>
                                        <p:strVal val="hidden"/>
                                      </p:to>
                                    </p:set>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217"/>
                                        </p:tgtEl>
                                        <p:attrNameLst>
                                          <p:attrName>style.visibility</p:attrName>
                                        </p:attrNameLst>
                                      </p:cBhvr>
                                      <p:to>
                                        <p:strVal val="visible"/>
                                      </p:to>
                                    </p:set>
                                  </p:childTnLst>
                                  <p:subTnLst>
                                    <p:set>
                                      <p:cBhvr override="childStyle">
                                        <p:cTn dur="1" fill="hold" display="0" masterRel="nextClick" afterEffect="1"/>
                                        <p:tgtEl>
                                          <p:spTgt spid="1217"/>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150"/>
                                        </p:tgtEl>
                                        <p:attrNameLst>
                                          <p:attrName>style.visibility</p:attrName>
                                        </p:attrNameLst>
                                      </p:cBhvr>
                                      <p:to>
                                        <p:strVal val="visible"/>
                                      </p:to>
                                    </p:set>
                                  </p:childTnLst>
                                </p:cTn>
                              </p:par>
                            </p:childTnLst>
                          </p:cTn>
                        </p:par>
                        <p:par>
                          <p:cTn id="34" fill="hold" nodeType="afterGroup">
                            <p:stCondLst>
                              <p:cond delay="0"/>
                            </p:stCondLst>
                            <p:childTnLst>
                              <p:par>
                                <p:cTn id="35" presetID="17" presetClass="entr" presetSubtype="8" fill="hold" grpId="0" nodeType="afterEffect">
                                  <p:stCondLst>
                                    <p:cond delay="1000"/>
                                  </p:stCondLst>
                                  <p:childTnLst>
                                    <p:set>
                                      <p:cBhvr>
                                        <p:cTn id="36" dur="1" fill="hold">
                                          <p:stCondLst>
                                            <p:cond delay="0"/>
                                          </p:stCondLst>
                                        </p:cTn>
                                        <p:tgtEl>
                                          <p:spTgt spid="1156"/>
                                        </p:tgtEl>
                                        <p:attrNameLst>
                                          <p:attrName>style.visibility</p:attrName>
                                        </p:attrNameLst>
                                      </p:cBhvr>
                                      <p:to>
                                        <p:strVal val="visible"/>
                                      </p:to>
                                    </p:set>
                                    <p:anim calcmode="lin" valueType="num">
                                      <p:cBhvr>
                                        <p:cTn id="37" dur="500" fill="hold"/>
                                        <p:tgtEl>
                                          <p:spTgt spid="1156"/>
                                        </p:tgtEl>
                                        <p:attrNameLst>
                                          <p:attrName>ppt_x</p:attrName>
                                        </p:attrNameLst>
                                      </p:cBhvr>
                                      <p:tavLst>
                                        <p:tav tm="0">
                                          <p:val>
                                            <p:strVal val="#ppt_x-#ppt_w/2"/>
                                          </p:val>
                                        </p:tav>
                                        <p:tav tm="100000">
                                          <p:val>
                                            <p:strVal val="#ppt_x"/>
                                          </p:val>
                                        </p:tav>
                                      </p:tavLst>
                                    </p:anim>
                                    <p:anim calcmode="lin" valueType="num">
                                      <p:cBhvr>
                                        <p:cTn id="38" dur="500" fill="hold"/>
                                        <p:tgtEl>
                                          <p:spTgt spid="1156"/>
                                        </p:tgtEl>
                                        <p:attrNameLst>
                                          <p:attrName>ppt_y</p:attrName>
                                        </p:attrNameLst>
                                      </p:cBhvr>
                                      <p:tavLst>
                                        <p:tav tm="0">
                                          <p:val>
                                            <p:strVal val="#ppt_y"/>
                                          </p:val>
                                        </p:tav>
                                        <p:tav tm="100000">
                                          <p:val>
                                            <p:strVal val="#ppt_y"/>
                                          </p:val>
                                        </p:tav>
                                      </p:tavLst>
                                    </p:anim>
                                    <p:anim calcmode="lin" valueType="num">
                                      <p:cBhvr>
                                        <p:cTn id="39" dur="500" fill="hold"/>
                                        <p:tgtEl>
                                          <p:spTgt spid="1156"/>
                                        </p:tgtEl>
                                        <p:attrNameLst>
                                          <p:attrName>ppt_w</p:attrName>
                                        </p:attrNameLst>
                                      </p:cBhvr>
                                      <p:tavLst>
                                        <p:tav tm="0">
                                          <p:val>
                                            <p:fltVal val="0"/>
                                          </p:val>
                                        </p:tav>
                                        <p:tav tm="100000">
                                          <p:val>
                                            <p:strVal val="#ppt_w"/>
                                          </p:val>
                                        </p:tav>
                                      </p:tavLst>
                                    </p:anim>
                                    <p:anim calcmode="lin" valueType="num">
                                      <p:cBhvr>
                                        <p:cTn id="40" dur="500" fill="hold"/>
                                        <p:tgtEl>
                                          <p:spTgt spid="1156"/>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156"/>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218"/>
                                        </p:tgtEl>
                                        <p:attrNameLst>
                                          <p:attrName>style.visibility</p:attrName>
                                        </p:attrNameLst>
                                      </p:cBhvr>
                                      <p:to>
                                        <p:strVal val="visible"/>
                                      </p:to>
                                    </p:set>
                                  </p:childTnLst>
                                  <p:subTnLst>
                                    <p:set>
                                      <p:cBhvr override="childStyle">
                                        <p:cTn dur="1" fill="hold" display="0" masterRel="nextClick" afterEffect="1"/>
                                        <p:tgtEl>
                                          <p:spTgt spid="1218"/>
                                        </p:tgtEl>
                                        <p:attrNameLst>
                                          <p:attrName>style.visibility</p:attrName>
                                        </p:attrNameLst>
                                      </p:cBhvr>
                                      <p:to>
                                        <p:strVal val="hidden"/>
                                      </p:to>
                                    </p:set>
                                  </p:sub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151"/>
                                        </p:tgtEl>
                                        <p:attrNameLst>
                                          <p:attrName>style.visibility</p:attrName>
                                        </p:attrNameLst>
                                      </p:cBhvr>
                                      <p:to>
                                        <p:strVal val="visible"/>
                                      </p:to>
                                    </p:set>
                                  </p:childTnLst>
                                </p:cTn>
                              </p:par>
                            </p:childTnLst>
                          </p:cTn>
                        </p:par>
                        <p:par>
                          <p:cTn id="49" fill="hold" nodeType="afterGroup">
                            <p:stCondLst>
                              <p:cond delay="0"/>
                            </p:stCondLst>
                            <p:childTnLst>
                              <p:par>
                                <p:cTn id="50" presetID="17" presetClass="entr" presetSubtype="10" fill="hold" grpId="0" nodeType="afterEffect">
                                  <p:stCondLst>
                                    <p:cond delay="0"/>
                                  </p:stCondLst>
                                  <p:childTnLst>
                                    <p:set>
                                      <p:cBhvr>
                                        <p:cTn id="51" dur="1" fill="hold">
                                          <p:stCondLst>
                                            <p:cond delay="0"/>
                                          </p:stCondLst>
                                        </p:cTn>
                                        <p:tgtEl>
                                          <p:spTgt spid="1031"/>
                                        </p:tgtEl>
                                        <p:attrNameLst>
                                          <p:attrName>style.visibility</p:attrName>
                                        </p:attrNameLst>
                                      </p:cBhvr>
                                      <p:to>
                                        <p:strVal val="visible"/>
                                      </p:to>
                                    </p:set>
                                    <p:anim calcmode="lin" valueType="num">
                                      <p:cBhvr>
                                        <p:cTn id="52" dur="500" fill="hold"/>
                                        <p:tgtEl>
                                          <p:spTgt spid="1031"/>
                                        </p:tgtEl>
                                        <p:attrNameLst>
                                          <p:attrName>ppt_w</p:attrName>
                                        </p:attrNameLst>
                                      </p:cBhvr>
                                      <p:tavLst>
                                        <p:tav tm="0">
                                          <p:val>
                                            <p:fltVal val="0"/>
                                          </p:val>
                                        </p:tav>
                                        <p:tav tm="100000">
                                          <p:val>
                                            <p:strVal val="#ppt_w"/>
                                          </p:val>
                                        </p:tav>
                                      </p:tavLst>
                                    </p:anim>
                                    <p:anim calcmode="lin" valueType="num">
                                      <p:cBhvr>
                                        <p:cTn id="53" dur="500" fill="hold"/>
                                        <p:tgtEl>
                                          <p:spTgt spid="1031"/>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500"/>
                            </p:stCondLst>
                            <p:childTnLst>
                              <p:par>
                                <p:cTn id="55" presetID="25" presetClass="entr" presetSubtype="0" fill="hold" nodeType="afterEffect">
                                  <p:stCondLst>
                                    <p:cond delay="0"/>
                                  </p:stCondLst>
                                  <p:childTnLst>
                                    <p:set>
                                      <p:cBhvr>
                                        <p:cTn id="56" dur="1" fill="hold">
                                          <p:stCondLst>
                                            <p:cond delay="0"/>
                                          </p:stCondLst>
                                        </p:cTn>
                                        <p:tgtEl>
                                          <p:spTgt spid="1221"/>
                                        </p:tgtEl>
                                        <p:attrNameLst>
                                          <p:attrName>style.visibility</p:attrName>
                                        </p:attrNameLst>
                                      </p:cBhvr>
                                      <p:to>
                                        <p:strVal val="visible"/>
                                      </p:to>
                                    </p:set>
                                    <p:anim calcmode="lin" valueType="num">
                                      <p:cBhvr>
                                        <p:cTn id="57" dur="500" decel="50000" fill="hold">
                                          <p:stCondLst>
                                            <p:cond delay="0"/>
                                          </p:stCondLst>
                                        </p:cTn>
                                        <p:tgtEl>
                                          <p:spTgt spid="1221"/>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221"/>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221"/>
                                        </p:tgtEl>
                                        <p:attrNameLst>
                                          <p:attrName>ppt_w</p:attrName>
                                        </p:attrNameLst>
                                      </p:cBhvr>
                                      <p:tavLst>
                                        <p:tav tm="0">
                                          <p:val>
                                            <p:strVal val="#ppt_w*.05"/>
                                          </p:val>
                                        </p:tav>
                                        <p:tav tm="100000">
                                          <p:val>
                                            <p:strVal val="#ppt_w"/>
                                          </p:val>
                                        </p:tav>
                                      </p:tavLst>
                                    </p:anim>
                                    <p:anim calcmode="lin" valueType="num">
                                      <p:cBhvr>
                                        <p:cTn id="60" dur="1000" fill="hold"/>
                                        <p:tgtEl>
                                          <p:spTgt spid="1221"/>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221"/>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221"/>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221"/>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p:bldP spid="1154" grpId="0"/>
      <p:bldP spid="1155" grpId="0"/>
      <p:bldP spid="11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pPr>
              <a:defRPr/>
            </a:pPr>
            <a:r>
              <a:rPr lang="en-US"/>
              <a:t>Chapter 2</a:t>
            </a:r>
          </a:p>
        </p:txBody>
      </p:sp>
      <p:sp>
        <p:nvSpPr>
          <p:cNvPr id="6" name="Slide Number Placeholder 6"/>
          <p:cNvSpPr>
            <a:spLocks noGrp="1"/>
          </p:cNvSpPr>
          <p:nvPr>
            <p:ph type="sldNum" sz="quarter" idx="12"/>
          </p:nvPr>
        </p:nvSpPr>
        <p:spPr/>
        <p:txBody>
          <a:bodyPr/>
          <a:lstStyle/>
          <a:p>
            <a:pPr>
              <a:defRPr/>
            </a:pPr>
            <a:fld id="{BC40D937-2D39-C94E-94D3-93265409E64C}" type="slidenum">
              <a:rPr lang="en-US"/>
              <a:pPr>
                <a:defRPr/>
              </a:pPr>
              <a:t>16</a:t>
            </a:fld>
            <a:endParaRPr lang="en-US"/>
          </a:p>
        </p:txBody>
      </p:sp>
      <p:sp>
        <p:nvSpPr>
          <p:cNvPr id="77826" name="Rectangle 2"/>
          <p:cNvSpPr>
            <a:spLocks noGrp="1" noChangeArrowheads="1"/>
          </p:cNvSpPr>
          <p:nvPr>
            <p:ph type="title"/>
          </p:nvPr>
        </p:nvSpPr>
        <p:spPr/>
        <p:txBody>
          <a:bodyPr/>
          <a:lstStyle/>
          <a:p>
            <a:pPr eaLnBrk="1" hangingPunct="1">
              <a:defRPr/>
            </a:pPr>
            <a:r>
              <a:rPr lang="en-US" smtClean="0">
                <a:cs typeface="+mj-cs"/>
              </a:rPr>
              <a:t>Periodicity</a:t>
            </a:r>
          </a:p>
        </p:txBody>
      </p:sp>
      <p:sp>
        <p:nvSpPr>
          <p:cNvPr id="77827" name="Rectangle 3"/>
          <p:cNvSpPr>
            <a:spLocks noGrp="1" noChangeArrowheads="1"/>
          </p:cNvSpPr>
          <p:nvPr>
            <p:ph type="body" sz="half" idx="2"/>
          </p:nvPr>
        </p:nvSpPr>
        <p:spPr>
          <a:xfrm>
            <a:off x="990600" y="4191000"/>
            <a:ext cx="7772400" cy="1981200"/>
          </a:xfrm>
        </p:spPr>
        <p:txBody>
          <a:bodyPr/>
          <a:lstStyle/>
          <a:p>
            <a:pPr eaLnBrk="1" hangingPunct="1">
              <a:buFont typeface="Wingdings" charset="0"/>
              <a:buNone/>
              <a:defRPr/>
            </a:pPr>
            <a:r>
              <a:rPr lang="en-US" sz="2800" smtClean="0">
                <a:cs typeface="+mn-cs"/>
              </a:rPr>
              <a:t>	When you look at the chemical properties of elements, you see a repeating pattern as atoms of the elements get heavier (more protons, neutrons and electrons).</a:t>
            </a:r>
          </a:p>
        </p:txBody>
      </p:sp>
      <p:pic>
        <p:nvPicPr>
          <p:cNvPr id="77828" name="Picture 4" descr="02_1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11070"/>
          <a:stretch>
            <a:fillRect/>
          </a:stretch>
        </p:blipFill>
        <p:spPr>
          <a:xfrm>
            <a:off x="752475" y="2057400"/>
            <a:ext cx="8391525" cy="1981200"/>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pPr>
              <a:defRPr/>
            </a:pPr>
            <a:r>
              <a:rPr lang="en-US"/>
              <a:t>Chapter 2</a:t>
            </a:r>
          </a:p>
        </p:txBody>
      </p:sp>
      <p:sp>
        <p:nvSpPr>
          <p:cNvPr id="6" name="Slide Number Placeholder 6"/>
          <p:cNvSpPr>
            <a:spLocks noGrp="1"/>
          </p:cNvSpPr>
          <p:nvPr>
            <p:ph type="sldNum" sz="quarter" idx="12"/>
          </p:nvPr>
        </p:nvSpPr>
        <p:spPr/>
        <p:txBody>
          <a:bodyPr/>
          <a:lstStyle/>
          <a:p>
            <a:pPr>
              <a:defRPr/>
            </a:pPr>
            <a:fld id="{1958E146-ED8E-2A4B-9838-EFFAFA218900}" type="slidenum">
              <a:rPr lang="en-US"/>
              <a:pPr>
                <a:defRPr/>
              </a:pPr>
              <a:t>17</a:t>
            </a:fld>
            <a:endParaRPr lang="en-US"/>
          </a:p>
        </p:txBody>
      </p:sp>
      <p:sp>
        <p:nvSpPr>
          <p:cNvPr id="79874" name="Rectangle 2"/>
          <p:cNvSpPr>
            <a:spLocks noGrp="1" noChangeArrowheads="1"/>
          </p:cNvSpPr>
          <p:nvPr>
            <p:ph type="title"/>
          </p:nvPr>
        </p:nvSpPr>
        <p:spPr/>
        <p:txBody>
          <a:bodyPr/>
          <a:lstStyle/>
          <a:p>
            <a:pPr eaLnBrk="1" hangingPunct="1">
              <a:defRPr/>
            </a:pPr>
            <a:r>
              <a:rPr lang="en-US" smtClean="0">
                <a:cs typeface="+mj-cs"/>
              </a:rPr>
              <a:t>Periodic Table</a:t>
            </a:r>
          </a:p>
        </p:txBody>
      </p:sp>
      <p:sp>
        <p:nvSpPr>
          <p:cNvPr id="79875" name="Rectangle 3"/>
          <p:cNvSpPr>
            <a:spLocks noGrp="1" noChangeArrowheads="1"/>
          </p:cNvSpPr>
          <p:nvPr>
            <p:ph type="body" sz="half" idx="1"/>
          </p:nvPr>
        </p:nvSpPr>
        <p:spPr>
          <a:xfrm>
            <a:off x="609600" y="2438400"/>
            <a:ext cx="3505200" cy="2133600"/>
          </a:xfrm>
        </p:spPr>
        <p:txBody>
          <a:bodyPr/>
          <a:lstStyle/>
          <a:p>
            <a:pPr eaLnBrk="1" hangingPunct="1">
              <a:spcBef>
                <a:spcPct val="50000"/>
              </a:spcBef>
              <a:defRPr/>
            </a:pPr>
            <a:r>
              <a:rPr lang="en-US" sz="1800" smtClean="0">
                <a:cs typeface="+mn-cs"/>
              </a:rPr>
              <a:t>The rows on the Periodic Table are periods.</a:t>
            </a:r>
          </a:p>
          <a:p>
            <a:pPr eaLnBrk="1" hangingPunct="1">
              <a:spcBef>
                <a:spcPct val="50000"/>
              </a:spcBef>
              <a:defRPr/>
            </a:pPr>
            <a:r>
              <a:rPr lang="en-US" sz="1800" smtClean="0">
                <a:cs typeface="+mn-cs"/>
              </a:rPr>
              <a:t>Columns are groups.</a:t>
            </a:r>
          </a:p>
          <a:p>
            <a:pPr eaLnBrk="1" hangingPunct="1">
              <a:spcBef>
                <a:spcPct val="50000"/>
              </a:spcBef>
              <a:defRPr/>
            </a:pPr>
            <a:r>
              <a:rPr lang="en-US" sz="1800" smtClean="0">
                <a:cs typeface="+mn-cs"/>
              </a:rPr>
              <a:t>Elements in the same group have similar chemical properties.</a:t>
            </a:r>
          </a:p>
        </p:txBody>
      </p:sp>
      <p:pic>
        <p:nvPicPr>
          <p:cNvPr id="79876" name="Picture 4" descr="02_1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3618"/>
          <a:stretch>
            <a:fillRect/>
          </a:stretch>
        </p:blipFill>
        <p:spPr>
          <a:xfrm>
            <a:off x="4267200" y="2057400"/>
            <a:ext cx="4397375" cy="2740025"/>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strips(downRight)">
                                      <p:cBhvr>
                                        <p:cTn id="7" dur="500"/>
                                        <p:tgtEl>
                                          <p:spTgt spid="79875">
                                            <p:txEl>
                                              <p:pRg st="0" end="0"/>
                                            </p:txEl>
                                          </p:spTgt>
                                        </p:tgtEl>
                                      </p:cBhvr>
                                    </p:animEffect>
                                  </p:childTnLst>
                                </p:cTn>
                              </p:par>
                            </p:childTnLst>
                          </p:cTn>
                        </p:par>
                        <p:par>
                          <p:cTn id="8" fill="hold" nodeType="afterGroup">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79875">
                                            <p:txEl>
                                              <p:pRg st="1" end="1"/>
                                            </p:txEl>
                                          </p:spTgt>
                                        </p:tgtEl>
                                        <p:attrNameLst>
                                          <p:attrName>style.visibility</p:attrName>
                                        </p:attrNameLst>
                                      </p:cBhvr>
                                      <p:to>
                                        <p:strVal val="visible"/>
                                      </p:to>
                                    </p:set>
                                    <p:animEffect transition="in" filter="strips(downRight)">
                                      <p:cBhvr>
                                        <p:cTn id="11" dur="500"/>
                                        <p:tgtEl>
                                          <p:spTgt spid="79875">
                                            <p:txEl>
                                              <p:pRg st="1" end="1"/>
                                            </p:txEl>
                                          </p:spTgt>
                                        </p:tgtEl>
                                      </p:cBhvr>
                                    </p:animEffect>
                                  </p:childTnLst>
                                </p:cTn>
                              </p:par>
                            </p:childTnLst>
                          </p:cTn>
                        </p:par>
                        <p:par>
                          <p:cTn id="12" fill="hold" nodeType="afterGroup">
                            <p:stCondLst>
                              <p:cond delay="3000"/>
                            </p:stCondLst>
                            <p:childTnLst>
                              <p:par>
                                <p:cTn id="13" presetID="18" presetClass="entr" presetSubtype="6" fill="hold" grpId="0" nodeType="afterEffect">
                                  <p:stCondLst>
                                    <p:cond delay="1000"/>
                                  </p:stCondLst>
                                  <p:childTnLst>
                                    <p:set>
                                      <p:cBhvr>
                                        <p:cTn id="14" dur="1" fill="hold">
                                          <p:stCondLst>
                                            <p:cond delay="0"/>
                                          </p:stCondLst>
                                        </p:cTn>
                                        <p:tgtEl>
                                          <p:spTgt spid="79875">
                                            <p:txEl>
                                              <p:pRg st="2" end="2"/>
                                            </p:txEl>
                                          </p:spTgt>
                                        </p:tgtEl>
                                        <p:attrNameLst>
                                          <p:attrName>style.visibility</p:attrName>
                                        </p:attrNameLst>
                                      </p:cBhvr>
                                      <p:to>
                                        <p:strVal val="visible"/>
                                      </p:to>
                                    </p:set>
                                    <p:animEffect transition="in" filter="strips(downRight)">
                                      <p:cBhvr>
                                        <p:cTn id="15" dur="500"/>
                                        <p:tgtEl>
                                          <p:spTgt spid="798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5"/>
          <p:cNvSpPr>
            <a:spLocks noGrp="1"/>
          </p:cNvSpPr>
          <p:nvPr>
            <p:ph type="ftr" sz="quarter" idx="11"/>
          </p:nvPr>
        </p:nvSpPr>
        <p:spPr/>
        <p:txBody>
          <a:bodyPr/>
          <a:lstStyle/>
          <a:p>
            <a:pPr>
              <a:defRPr/>
            </a:pPr>
            <a:r>
              <a:rPr lang="en-US"/>
              <a:t>Chapter 2</a:t>
            </a:r>
          </a:p>
        </p:txBody>
      </p:sp>
      <p:sp>
        <p:nvSpPr>
          <p:cNvPr id="16" name="Slide Number Placeholder 6"/>
          <p:cNvSpPr>
            <a:spLocks noGrp="1"/>
          </p:cNvSpPr>
          <p:nvPr>
            <p:ph type="sldNum" sz="quarter" idx="12"/>
          </p:nvPr>
        </p:nvSpPr>
        <p:spPr/>
        <p:txBody>
          <a:bodyPr/>
          <a:lstStyle/>
          <a:p>
            <a:pPr>
              <a:defRPr/>
            </a:pPr>
            <a:fld id="{0B680D53-6E5C-4A4D-88F2-9A7181FD6C22}" type="slidenum">
              <a:rPr lang="en-US"/>
              <a:pPr>
                <a:defRPr/>
              </a:pPr>
              <a:t>18</a:t>
            </a:fld>
            <a:endParaRPr lang="en-US"/>
          </a:p>
        </p:txBody>
      </p:sp>
      <p:sp>
        <p:nvSpPr>
          <p:cNvPr id="88066" name="Rectangle 2"/>
          <p:cNvSpPr>
            <a:spLocks noGrp="1" noChangeArrowheads="1"/>
          </p:cNvSpPr>
          <p:nvPr>
            <p:ph type="title"/>
          </p:nvPr>
        </p:nvSpPr>
        <p:spPr/>
        <p:txBody>
          <a:bodyPr/>
          <a:lstStyle/>
          <a:p>
            <a:pPr eaLnBrk="1" hangingPunct="1">
              <a:defRPr/>
            </a:pPr>
            <a:r>
              <a:rPr lang="en-US" smtClean="0">
                <a:cs typeface="+mj-cs"/>
              </a:rPr>
              <a:t>Periodic Table</a:t>
            </a:r>
          </a:p>
        </p:txBody>
      </p:sp>
      <p:sp>
        <p:nvSpPr>
          <p:cNvPr id="88067" name="Rectangle 3"/>
          <p:cNvSpPr>
            <a:spLocks noGrp="1" noChangeArrowheads="1"/>
          </p:cNvSpPr>
          <p:nvPr>
            <p:ph type="body" sz="half" idx="2"/>
          </p:nvPr>
        </p:nvSpPr>
        <p:spPr>
          <a:xfrm>
            <a:off x="5486400" y="2819400"/>
            <a:ext cx="2895600" cy="1676400"/>
          </a:xfrm>
        </p:spPr>
        <p:txBody>
          <a:bodyPr/>
          <a:lstStyle/>
          <a:p>
            <a:pPr eaLnBrk="1" hangingPunct="1">
              <a:buFont typeface="Wingdings" charset="0"/>
              <a:buNone/>
              <a:defRPr/>
            </a:pPr>
            <a:r>
              <a:rPr lang="en-US" sz="2800" smtClean="0">
                <a:cs typeface="+mn-cs"/>
              </a:rPr>
              <a:t>	Metals are on the left side of the table.</a:t>
            </a:r>
          </a:p>
        </p:txBody>
      </p:sp>
      <p:sp>
        <p:nvSpPr>
          <p:cNvPr id="38917" name="Rectangle 4"/>
          <p:cNvSpPr>
            <a:spLocks noChangeArrowheads="1"/>
          </p:cNvSpPr>
          <p:nvPr/>
        </p:nvSpPr>
        <p:spPr bwMode="auto">
          <a:xfrm>
            <a:off x="152400" y="2667000"/>
            <a:ext cx="685800" cy="304800"/>
          </a:xfrm>
          <a:prstGeom prst="rect">
            <a:avLst/>
          </a:prstGeom>
          <a:solidFill>
            <a:schemeClr val="bg1">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8918" name="Rectangle 5"/>
          <p:cNvSpPr>
            <a:spLocks noChangeArrowheads="1"/>
          </p:cNvSpPr>
          <p:nvPr/>
        </p:nvSpPr>
        <p:spPr bwMode="auto">
          <a:xfrm>
            <a:off x="3519488" y="3500438"/>
            <a:ext cx="457200" cy="457200"/>
          </a:xfrm>
          <a:prstGeom prst="rect">
            <a:avLst/>
          </a:prstGeom>
          <a:solidFill>
            <a:schemeClr val="bg1">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8919" name="Rectangle 6"/>
          <p:cNvSpPr>
            <a:spLocks noChangeArrowheads="1"/>
          </p:cNvSpPr>
          <p:nvPr/>
        </p:nvSpPr>
        <p:spPr bwMode="auto">
          <a:xfrm>
            <a:off x="4010025" y="3962400"/>
            <a:ext cx="228600" cy="228600"/>
          </a:xfrm>
          <a:prstGeom prst="rect">
            <a:avLst/>
          </a:prstGeom>
          <a:solidFill>
            <a:schemeClr val="bg1">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8920" name="Rectangle 7"/>
          <p:cNvSpPr>
            <a:spLocks noChangeArrowheads="1"/>
          </p:cNvSpPr>
          <p:nvPr/>
        </p:nvSpPr>
        <p:spPr bwMode="auto">
          <a:xfrm>
            <a:off x="3276600" y="3124200"/>
            <a:ext cx="304800" cy="609600"/>
          </a:xfrm>
          <a:prstGeom prst="rect">
            <a:avLst/>
          </a:prstGeom>
          <a:solidFill>
            <a:schemeClr val="bg1">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8921" name="Rectangle 8"/>
          <p:cNvSpPr>
            <a:spLocks noChangeArrowheads="1"/>
          </p:cNvSpPr>
          <p:nvPr/>
        </p:nvSpPr>
        <p:spPr bwMode="auto">
          <a:xfrm>
            <a:off x="3814763" y="2619375"/>
            <a:ext cx="685800" cy="1066800"/>
          </a:xfrm>
          <a:prstGeom prst="rect">
            <a:avLst/>
          </a:prstGeom>
          <a:solidFill>
            <a:schemeClr val="bg1">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8922" name="Rectangle 9"/>
          <p:cNvSpPr>
            <a:spLocks noChangeArrowheads="1"/>
          </p:cNvSpPr>
          <p:nvPr/>
        </p:nvSpPr>
        <p:spPr bwMode="auto">
          <a:xfrm>
            <a:off x="3276600" y="2971800"/>
            <a:ext cx="533400" cy="304800"/>
          </a:xfrm>
          <a:prstGeom prst="rect">
            <a:avLst/>
          </a:prstGeom>
          <a:solidFill>
            <a:schemeClr val="bg1">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8923" name="Rectangle 10"/>
          <p:cNvSpPr>
            <a:spLocks noChangeArrowheads="1"/>
          </p:cNvSpPr>
          <p:nvPr/>
        </p:nvSpPr>
        <p:spPr bwMode="auto">
          <a:xfrm>
            <a:off x="3519488" y="3186113"/>
            <a:ext cx="228600" cy="304800"/>
          </a:xfrm>
          <a:prstGeom prst="rect">
            <a:avLst/>
          </a:prstGeom>
          <a:solidFill>
            <a:schemeClr val="bg1">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8924" name="Rectangle 11"/>
          <p:cNvSpPr>
            <a:spLocks noChangeArrowheads="1"/>
          </p:cNvSpPr>
          <p:nvPr/>
        </p:nvSpPr>
        <p:spPr bwMode="auto">
          <a:xfrm>
            <a:off x="3976688" y="3643313"/>
            <a:ext cx="595312" cy="304800"/>
          </a:xfrm>
          <a:prstGeom prst="rect">
            <a:avLst/>
          </a:prstGeom>
          <a:solidFill>
            <a:schemeClr val="bg1">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8925" name="Rectangle 12"/>
          <p:cNvSpPr>
            <a:spLocks noChangeArrowheads="1"/>
          </p:cNvSpPr>
          <p:nvPr/>
        </p:nvSpPr>
        <p:spPr bwMode="auto">
          <a:xfrm>
            <a:off x="4286250" y="3981450"/>
            <a:ext cx="228600" cy="304800"/>
          </a:xfrm>
          <a:prstGeom prst="rect">
            <a:avLst/>
          </a:prstGeom>
          <a:solidFill>
            <a:schemeClr val="bg1">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8926" name="Rectangle 13"/>
          <p:cNvSpPr>
            <a:spLocks noChangeArrowheads="1"/>
          </p:cNvSpPr>
          <p:nvPr/>
        </p:nvSpPr>
        <p:spPr bwMode="auto">
          <a:xfrm>
            <a:off x="2971800" y="2967038"/>
            <a:ext cx="304800" cy="304800"/>
          </a:xfrm>
          <a:prstGeom prst="rect">
            <a:avLst/>
          </a:prstGeom>
          <a:solidFill>
            <a:schemeClr val="bg1">
              <a:alpha val="50195"/>
            </a:scheme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88078" name="Picture 14" descr="02_16metal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66800" y="2209800"/>
            <a:ext cx="4232275" cy="2736850"/>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pPr>
              <a:defRPr/>
            </a:pPr>
            <a:r>
              <a:rPr lang="en-US"/>
              <a:t>Chapter 2</a:t>
            </a:r>
          </a:p>
        </p:txBody>
      </p:sp>
      <p:sp>
        <p:nvSpPr>
          <p:cNvPr id="6" name="Slide Number Placeholder 6"/>
          <p:cNvSpPr>
            <a:spLocks noGrp="1"/>
          </p:cNvSpPr>
          <p:nvPr>
            <p:ph type="sldNum" sz="quarter" idx="12"/>
          </p:nvPr>
        </p:nvSpPr>
        <p:spPr/>
        <p:txBody>
          <a:bodyPr/>
          <a:lstStyle/>
          <a:p>
            <a:pPr>
              <a:defRPr/>
            </a:pPr>
            <a:fld id="{D6D29620-6403-A44E-AEEF-9DA3ED59B487}" type="slidenum">
              <a:rPr lang="en-US"/>
              <a:pPr>
                <a:defRPr/>
              </a:pPr>
              <a:t>19</a:t>
            </a:fld>
            <a:endParaRPr lang="en-US"/>
          </a:p>
        </p:txBody>
      </p:sp>
      <p:sp>
        <p:nvSpPr>
          <p:cNvPr id="83970" name="Rectangle 2"/>
          <p:cNvSpPr>
            <a:spLocks noGrp="1" noChangeArrowheads="1"/>
          </p:cNvSpPr>
          <p:nvPr>
            <p:ph type="title"/>
          </p:nvPr>
        </p:nvSpPr>
        <p:spPr/>
        <p:txBody>
          <a:bodyPr/>
          <a:lstStyle/>
          <a:p>
            <a:pPr eaLnBrk="1" hangingPunct="1">
              <a:defRPr/>
            </a:pPr>
            <a:r>
              <a:rPr lang="en-US" smtClean="0">
                <a:cs typeface="+mj-cs"/>
              </a:rPr>
              <a:t>Periodic Table</a:t>
            </a:r>
          </a:p>
        </p:txBody>
      </p:sp>
      <p:sp>
        <p:nvSpPr>
          <p:cNvPr id="83971" name="Rectangle 3"/>
          <p:cNvSpPr>
            <a:spLocks noGrp="1" noChangeArrowheads="1"/>
          </p:cNvSpPr>
          <p:nvPr>
            <p:ph type="body" sz="half" idx="2"/>
          </p:nvPr>
        </p:nvSpPr>
        <p:spPr>
          <a:xfrm>
            <a:off x="5486400" y="2590800"/>
            <a:ext cx="3276600" cy="2286000"/>
          </a:xfrm>
        </p:spPr>
        <p:txBody>
          <a:bodyPr/>
          <a:lstStyle/>
          <a:p>
            <a:pPr eaLnBrk="1" hangingPunct="1">
              <a:buFont typeface="Wingdings" charset="0"/>
              <a:buNone/>
              <a:defRPr/>
            </a:pPr>
            <a:r>
              <a:rPr lang="en-US" sz="2800" smtClean="0">
                <a:cs typeface="+mn-cs"/>
              </a:rPr>
              <a:t>	Nonmetals are on the right side of the Periodic Table (with the exception of H).</a:t>
            </a:r>
          </a:p>
        </p:txBody>
      </p:sp>
      <p:pic>
        <p:nvPicPr>
          <p:cNvPr id="83982" name="Picture 14" descr="02_16nonmetal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66800" y="2362200"/>
            <a:ext cx="4232275" cy="2736850"/>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pPr>
              <a:defRPr/>
            </a:pPr>
            <a:r>
              <a:rPr lang="en-US"/>
              <a:t>Chapter 2</a:t>
            </a:r>
          </a:p>
        </p:txBody>
      </p:sp>
      <p:sp>
        <p:nvSpPr>
          <p:cNvPr id="6" name="Slide Number Placeholder 6"/>
          <p:cNvSpPr>
            <a:spLocks noGrp="1"/>
          </p:cNvSpPr>
          <p:nvPr>
            <p:ph type="sldNum" sz="quarter" idx="12"/>
          </p:nvPr>
        </p:nvSpPr>
        <p:spPr/>
        <p:txBody>
          <a:bodyPr/>
          <a:lstStyle/>
          <a:p>
            <a:pPr>
              <a:defRPr/>
            </a:pPr>
            <a:fld id="{EFD680DA-A685-BE4B-B8F2-5F2304300F7D}" type="slidenum">
              <a:rPr lang="en-US"/>
              <a:pPr>
                <a:defRPr/>
              </a:pPr>
              <a:t>2</a:t>
            </a:fld>
            <a:endParaRPr lang="en-US"/>
          </a:p>
        </p:txBody>
      </p:sp>
      <p:sp>
        <p:nvSpPr>
          <p:cNvPr id="18434" name="Rectangle 2"/>
          <p:cNvSpPr>
            <a:spLocks noGrp="1" noChangeArrowheads="1"/>
          </p:cNvSpPr>
          <p:nvPr>
            <p:ph type="title"/>
          </p:nvPr>
        </p:nvSpPr>
        <p:spPr/>
        <p:txBody>
          <a:bodyPr/>
          <a:lstStyle/>
          <a:p>
            <a:pPr eaLnBrk="1" hangingPunct="1">
              <a:defRPr/>
            </a:pPr>
            <a:r>
              <a:rPr lang="en-US" smtClean="0">
                <a:cs typeface="+mj-cs"/>
              </a:rPr>
              <a:t>Atomic Theory of Matter</a:t>
            </a:r>
          </a:p>
        </p:txBody>
      </p:sp>
      <p:sp>
        <p:nvSpPr>
          <p:cNvPr id="18435" name="Rectangle 3"/>
          <p:cNvSpPr>
            <a:spLocks noGrp="1" noChangeArrowheads="1"/>
          </p:cNvSpPr>
          <p:nvPr>
            <p:ph type="body" sz="half" idx="2"/>
          </p:nvPr>
        </p:nvSpPr>
        <p:spPr>
          <a:xfrm>
            <a:off x="4648200" y="1981200"/>
            <a:ext cx="4114800" cy="4114800"/>
          </a:xfrm>
        </p:spPr>
        <p:txBody>
          <a:bodyPr/>
          <a:lstStyle/>
          <a:p>
            <a:pPr eaLnBrk="1" hangingPunct="1">
              <a:buFont typeface="Wingdings" charset="0"/>
              <a:buNone/>
              <a:defRPr/>
            </a:pPr>
            <a:r>
              <a:rPr lang="en-US" sz="2800" smtClean="0">
                <a:cs typeface="+mn-cs"/>
              </a:rPr>
              <a:t>	The theory that atoms are the fundamental building blocks of matter reemerged in the early 19th century, championed by John Dalton.</a:t>
            </a:r>
          </a:p>
        </p:txBody>
      </p:sp>
      <p:pic>
        <p:nvPicPr>
          <p:cNvPr id="18436" name="Picture 4" descr="John Dalt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28738" y="2017713"/>
            <a:ext cx="3517900" cy="4114800"/>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Chapter 2</a:t>
            </a:r>
          </a:p>
        </p:txBody>
      </p:sp>
      <p:sp>
        <p:nvSpPr>
          <p:cNvPr id="7" name="Slide Number Placeholder 6"/>
          <p:cNvSpPr>
            <a:spLocks noGrp="1"/>
          </p:cNvSpPr>
          <p:nvPr>
            <p:ph type="sldNum" sz="quarter" idx="12"/>
          </p:nvPr>
        </p:nvSpPr>
        <p:spPr/>
        <p:txBody>
          <a:bodyPr/>
          <a:lstStyle/>
          <a:p>
            <a:pPr>
              <a:defRPr/>
            </a:pPr>
            <a:fld id="{B6627ED3-5A3A-734A-B783-7DA98E7E92D3}" type="slidenum">
              <a:rPr lang="en-US"/>
              <a:pPr>
                <a:defRPr/>
              </a:pPr>
              <a:t>20</a:t>
            </a:fld>
            <a:endParaRPr lang="en-US"/>
          </a:p>
        </p:txBody>
      </p:sp>
      <p:sp>
        <p:nvSpPr>
          <p:cNvPr id="86018" name="Rectangle 2"/>
          <p:cNvSpPr>
            <a:spLocks noGrp="1" noChangeArrowheads="1"/>
          </p:cNvSpPr>
          <p:nvPr>
            <p:ph type="title"/>
          </p:nvPr>
        </p:nvSpPr>
        <p:spPr/>
        <p:txBody>
          <a:bodyPr/>
          <a:lstStyle/>
          <a:p>
            <a:pPr eaLnBrk="1" hangingPunct="1">
              <a:defRPr/>
            </a:pPr>
            <a:r>
              <a:rPr lang="en-US" smtClean="0">
                <a:cs typeface="+mj-cs"/>
              </a:rPr>
              <a:t>Periodic Table</a:t>
            </a:r>
          </a:p>
        </p:txBody>
      </p:sp>
      <p:sp>
        <p:nvSpPr>
          <p:cNvPr id="86019" name="Rectangle 3"/>
          <p:cNvSpPr>
            <a:spLocks noGrp="1" noChangeArrowheads="1"/>
          </p:cNvSpPr>
          <p:nvPr>
            <p:ph type="body" sz="half" idx="2"/>
          </p:nvPr>
        </p:nvSpPr>
        <p:spPr>
          <a:xfrm>
            <a:off x="5105400" y="2743200"/>
            <a:ext cx="3810000" cy="2286000"/>
          </a:xfrm>
        </p:spPr>
        <p:txBody>
          <a:bodyPr/>
          <a:lstStyle/>
          <a:p>
            <a:pPr eaLnBrk="1" hangingPunct="1">
              <a:buFont typeface="Wingdings" charset="0"/>
              <a:buNone/>
              <a:defRPr/>
            </a:pPr>
            <a:r>
              <a:rPr lang="en-US" sz="2800" smtClean="0">
                <a:cs typeface="+mn-cs"/>
              </a:rPr>
              <a:t>	Metalloids are on a diagonal line down and to the right from B and include Ge and Sb.</a:t>
            </a:r>
          </a:p>
        </p:txBody>
      </p:sp>
      <p:pic>
        <p:nvPicPr>
          <p:cNvPr id="86024" name="Picture 8" descr="02_16metalloid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0" y="2514600"/>
            <a:ext cx="4232275" cy="2736850"/>
          </a:xfrm>
        </p:spPr>
      </p:pic>
      <p:sp>
        <p:nvSpPr>
          <p:cNvPr id="86025" name="Text Box 9"/>
          <p:cNvSpPr txBox="1">
            <a:spLocks noChangeArrowheads="1"/>
          </p:cNvSpPr>
          <p:nvPr/>
        </p:nvSpPr>
        <p:spPr bwMode="auto">
          <a:xfrm>
            <a:off x="838200" y="5410200"/>
            <a:ext cx="7772400"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n-US" sz="2400">
                <a:solidFill>
                  <a:schemeClr val="hlink"/>
                </a:solidFill>
              </a:rPr>
              <a:t>Learn the position of the </a:t>
            </a:r>
            <a:r>
              <a:rPr lang="ja-JP" altLang="en-US" sz="2400">
                <a:solidFill>
                  <a:schemeClr val="hlink"/>
                </a:solidFill>
              </a:rPr>
              <a:t>“</a:t>
            </a:r>
            <a:r>
              <a:rPr lang="en-US" altLang="ja-JP" sz="2400">
                <a:solidFill>
                  <a:schemeClr val="hlink"/>
                </a:solidFill>
              </a:rPr>
              <a:t>metal line</a:t>
            </a:r>
            <a:r>
              <a:rPr lang="ja-JP" altLang="en-US" sz="2400">
                <a:solidFill>
                  <a:schemeClr val="hlink"/>
                </a:solidFill>
              </a:rPr>
              <a:t>”</a:t>
            </a:r>
            <a:r>
              <a:rPr lang="en-US" altLang="ja-JP" sz="2400">
                <a:solidFill>
                  <a:schemeClr val="hlink"/>
                </a:solidFill>
              </a:rPr>
              <a:t> which contains the metalloids!</a:t>
            </a:r>
            <a:endParaRPr lang="en-US" sz="2400">
              <a:solidFill>
                <a:schemeClr val="hlink"/>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6025"/>
                                        </p:tgtEl>
                                        <p:attrNameLst>
                                          <p:attrName>style.visibility</p:attrName>
                                        </p:attrNameLst>
                                      </p:cBhvr>
                                      <p:to>
                                        <p:strVal val="visible"/>
                                      </p:to>
                                    </p:set>
                                    <p:anim calcmode="lin" valueType="num">
                                      <p:cBhvr>
                                        <p:cTn id="7" dur="1000" fill="hold"/>
                                        <p:tgtEl>
                                          <p:spTgt spid="86025"/>
                                        </p:tgtEl>
                                        <p:attrNameLst>
                                          <p:attrName>ppt_w</p:attrName>
                                        </p:attrNameLst>
                                      </p:cBhvr>
                                      <p:tavLst>
                                        <p:tav tm="0">
                                          <p:val>
                                            <p:strVal val="#ppt_w*0.70"/>
                                          </p:val>
                                        </p:tav>
                                        <p:tav tm="100000">
                                          <p:val>
                                            <p:strVal val="#ppt_w"/>
                                          </p:val>
                                        </p:tav>
                                      </p:tavLst>
                                    </p:anim>
                                    <p:anim calcmode="lin" valueType="num">
                                      <p:cBhvr>
                                        <p:cTn id="8" dur="1000" fill="hold"/>
                                        <p:tgtEl>
                                          <p:spTgt spid="86025"/>
                                        </p:tgtEl>
                                        <p:attrNameLst>
                                          <p:attrName>ppt_h</p:attrName>
                                        </p:attrNameLst>
                                      </p:cBhvr>
                                      <p:tavLst>
                                        <p:tav tm="0">
                                          <p:val>
                                            <p:strVal val="#ppt_h"/>
                                          </p:val>
                                        </p:tav>
                                        <p:tav tm="100000">
                                          <p:val>
                                            <p:strVal val="#ppt_h"/>
                                          </p:val>
                                        </p:tav>
                                      </p:tavLst>
                                    </p:anim>
                                    <p:animEffect transition="in" filter="fade">
                                      <p:cBhvr>
                                        <p:cTn id="9" dur="1000"/>
                                        <p:tgtEl>
                                          <p:spTgt spid="86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Chapter 2</a:t>
            </a:r>
          </a:p>
        </p:txBody>
      </p:sp>
      <p:sp>
        <p:nvSpPr>
          <p:cNvPr id="7" name="Slide Number Placeholder 6"/>
          <p:cNvSpPr>
            <a:spLocks noGrp="1"/>
          </p:cNvSpPr>
          <p:nvPr>
            <p:ph type="sldNum" sz="quarter" idx="12"/>
          </p:nvPr>
        </p:nvSpPr>
        <p:spPr/>
        <p:txBody>
          <a:bodyPr/>
          <a:lstStyle/>
          <a:p>
            <a:pPr>
              <a:defRPr/>
            </a:pPr>
            <a:fld id="{EDBEA746-CF10-E74F-9E32-E04875B687B8}" type="slidenum">
              <a:rPr lang="en-US"/>
              <a:pPr>
                <a:defRPr/>
              </a:pPr>
              <a:t>21</a:t>
            </a:fld>
            <a:endParaRPr lang="en-US"/>
          </a:p>
        </p:txBody>
      </p:sp>
      <p:sp>
        <p:nvSpPr>
          <p:cNvPr id="81922" name="Rectangle 2"/>
          <p:cNvSpPr>
            <a:spLocks noGrp="1" noChangeArrowheads="1"/>
          </p:cNvSpPr>
          <p:nvPr>
            <p:ph type="title"/>
          </p:nvPr>
        </p:nvSpPr>
        <p:spPr/>
        <p:txBody>
          <a:bodyPr/>
          <a:lstStyle/>
          <a:p>
            <a:pPr eaLnBrk="1" hangingPunct="1">
              <a:defRPr/>
            </a:pPr>
            <a:r>
              <a:rPr lang="en-US" smtClean="0">
                <a:cs typeface="+mj-cs"/>
              </a:rPr>
              <a:t>Groups</a:t>
            </a:r>
          </a:p>
        </p:txBody>
      </p:sp>
      <p:sp>
        <p:nvSpPr>
          <p:cNvPr id="81923" name="Rectangle 3"/>
          <p:cNvSpPr>
            <a:spLocks noGrp="1" noChangeArrowheads="1"/>
          </p:cNvSpPr>
          <p:nvPr>
            <p:ph type="body" sz="half" idx="2"/>
          </p:nvPr>
        </p:nvSpPr>
        <p:spPr>
          <a:xfrm>
            <a:off x="1182688" y="4151313"/>
            <a:ext cx="7351712" cy="573087"/>
          </a:xfrm>
        </p:spPr>
        <p:txBody>
          <a:bodyPr/>
          <a:lstStyle/>
          <a:p>
            <a:pPr eaLnBrk="1" hangingPunct="1">
              <a:buFont typeface="Wingdings" charset="0"/>
              <a:buNone/>
              <a:defRPr/>
            </a:pPr>
            <a:r>
              <a:rPr lang="en-US" sz="2800" smtClean="0">
                <a:cs typeface="+mn-cs"/>
              </a:rPr>
              <a:t>These five groups are known by their names.</a:t>
            </a:r>
          </a:p>
        </p:txBody>
      </p:sp>
      <p:pic>
        <p:nvPicPr>
          <p:cNvPr id="81924" name="Picture 4" descr="02_T0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18504" b="7355"/>
          <a:stretch>
            <a:fillRect/>
          </a:stretch>
        </p:blipFill>
        <p:spPr>
          <a:xfrm>
            <a:off x="1325563" y="1676400"/>
            <a:ext cx="6489700" cy="1824038"/>
          </a:xfrm>
        </p:spPr>
      </p:pic>
      <p:sp>
        <p:nvSpPr>
          <p:cNvPr id="81925" name="Text Box 5"/>
          <p:cNvSpPr txBox="1">
            <a:spLocks noChangeArrowheads="1"/>
          </p:cNvSpPr>
          <p:nvPr/>
        </p:nvSpPr>
        <p:spPr bwMode="auto">
          <a:xfrm>
            <a:off x="3657600" y="5181600"/>
            <a:ext cx="2057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n-US" sz="2400">
                <a:solidFill>
                  <a:schemeClr val="hlink"/>
                </a:solidFill>
              </a:rPr>
              <a:t>Learn these!</a:t>
            </a:r>
            <a:endParaRPr lang="en-US" sz="240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1925"/>
                                        </p:tgtEl>
                                        <p:attrNameLst>
                                          <p:attrName>style.visibility</p:attrName>
                                        </p:attrNameLst>
                                      </p:cBhvr>
                                      <p:to>
                                        <p:strVal val="visible"/>
                                      </p:to>
                                    </p:set>
                                    <p:anim calcmode="lin" valueType="num">
                                      <p:cBhvr>
                                        <p:cTn id="7" dur="1000" fill="hold"/>
                                        <p:tgtEl>
                                          <p:spTgt spid="81925"/>
                                        </p:tgtEl>
                                        <p:attrNameLst>
                                          <p:attrName>ppt_w</p:attrName>
                                        </p:attrNameLst>
                                      </p:cBhvr>
                                      <p:tavLst>
                                        <p:tav tm="0">
                                          <p:val>
                                            <p:fltVal val="0"/>
                                          </p:val>
                                        </p:tav>
                                        <p:tav tm="100000">
                                          <p:val>
                                            <p:strVal val="#ppt_w"/>
                                          </p:val>
                                        </p:tav>
                                      </p:tavLst>
                                    </p:anim>
                                    <p:anim calcmode="lin" valueType="num">
                                      <p:cBhvr>
                                        <p:cTn id="8" dur="1000" fill="hold"/>
                                        <p:tgtEl>
                                          <p:spTgt spid="819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Chapter 2</a:t>
            </a:r>
          </a:p>
        </p:txBody>
      </p:sp>
      <p:sp>
        <p:nvSpPr>
          <p:cNvPr id="7" name="Slide Number Placeholder 6"/>
          <p:cNvSpPr>
            <a:spLocks noGrp="1"/>
          </p:cNvSpPr>
          <p:nvPr>
            <p:ph type="sldNum" sz="quarter" idx="12"/>
          </p:nvPr>
        </p:nvSpPr>
        <p:spPr/>
        <p:txBody>
          <a:bodyPr/>
          <a:lstStyle/>
          <a:p>
            <a:pPr>
              <a:defRPr/>
            </a:pPr>
            <a:fld id="{0E0EF906-8129-6041-983D-A95AE38E1111}" type="slidenum">
              <a:rPr lang="en-US"/>
              <a:pPr>
                <a:defRPr/>
              </a:pPr>
              <a:t>22</a:t>
            </a:fld>
            <a:endParaRPr lang="en-US"/>
          </a:p>
        </p:txBody>
      </p:sp>
      <p:sp>
        <p:nvSpPr>
          <p:cNvPr id="75778" name="Rectangle 2"/>
          <p:cNvSpPr>
            <a:spLocks noGrp="1" noChangeArrowheads="1"/>
          </p:cNvSpPr>
          <p:nvPr>
            <p:ph type="title"/>
          </p:nvPr>
        </p:nvSpPr>
        <p:spPr/>
        <p:txBody>
          <a:bodyPr/>
          <a:lstStyle/>
          <a:p>
            <a:pPr eaLnBrk="1" hangingPunct="1">
              <a:defRPr/>
            </a:pPr>
            <a:r>
              <a:rPr lang="en-US" smtClean="0">
                <a:cs typeface="+mj-cs"/>
              </a:rPr>
              <a:t>Periodic Table Summary</a:t>
            </a:r>
          </a:p>
        </p:txBody>
      </p:sp>
      <p:sp>
        <p:nvSpPr>
          <p:cNvPr id="75779" name="Rectangle 3"/>
          <p:cNvSpPr>
            <a:spLocks noGrp="1" noChangeArrowheads="1"/>
          </p:cNvSpPr>
          <p:nvPr>
            <p:ph type="body" sz="half" idx="2"/>
          </p:nvPr>
        </p:nvSpPr>
        <p:spPr>
          <a:xfrm>
            <a:off x="5486400" y="1981200"/>
            <a:ext cx="3505200" cy="2971800"/>
          </a:xfrm>
        </p:spPr>
        <p:txBody>
          <a:bodyPr/>
          <a:lstStyle/>
          <a:p>
            <a:pPr marL="231775" indent="-231775" eaLnBrk="1" hangingPunct="1">
              <a:lnSpc>
                <a:spcPct val="90000"/>
              </a:lnSpc>
              <a:defRPr/>
            </a:pPr>
            <a:r>
              <a:rPr lang="en-US" sz="1400" smtClean="0">
                <a:latin typeface="Times New Roman" charset="0"/>
                <a:cs typeface="+mn-cs"/>
              </a:rPr>
              <a:t>The Periodic Table is used to organize elements in a meaningful way.</a:t>
            </a:r>
          </a:p>
          <a:p>
            <a:pPr marL="231775" indent="-231775" eaLnBrk="1" hangingPunct="1">
              <a:lnSpc>
                <a:spcPct val="90000"/>
              </a:lnSpc>
              <a:defRPr/>
            </a:pPr>
            <a:r>
              <a:rPr lang="en-US" sz="1400" smtClean="0">
                <a:latin typeface="Times New Roman" charset="0"/>
                <a:cs typeface="+mn-cs"/>
              </a:rPr>
              <a:t>There are </a:t>
            </a:r>
            <a:r>
              <a:rPr lang="en-US" sz="1400" i="1" u="sng" smtClean="0">
                <a:latin typeface="Times New Roman" charset="0"/>
                <a:cs typeface="+mn-cs"/>
              </a:rPr>
              <a:t>periodic</a:t>
            </a:r>
            <a:r>
              <a:rPr lang="en-US" sz="1400" smtClean="0">
                <a:latin typeface="Times New Roman" charset="0"/>
                <a:cs typeface="+mn-cs"/>
              </a:rPr>
              <a:t> (cyclic) properties associated with the periodic table. </a:t>
            </a:r>
          </a:p>
          <a:p>
            <a:pPr marL="231775" indent="-231775" eaLnBrk="1" hangingPunct="1">
              <a:lnSpc>
                <a:spcPct val="90000"/>
              </a:lnSpc>
              <a:defRPr/>
            </a:pPr>
            <a:r>
              <a:rPr lang="en-US" sz="1400" smtClean="0">
                <a:latin typeface="Times New Roman" charset="0"/>
                <a:cs typeface="+mn-cs"/>
              </a:rPr>
              <a:t>Columns in the periodic table are called groups and rows called periods.</a:t>
            </a:r>
          </a:p>
          <a:p>
            <a:pPr marL="231775" indent="-231775" eaLnBrk="1" hangingPunct="1">
              <a:lnSpc>
                <a:spcPct val="90000"/>
              </a:lnSpc>
              <a:defRPr/>
            </a:pPr>
            <a:r>
              <a:rPr lang="en-US" sz="1400" u="sng" smtClean="0">
                <a:solidFill>
                  <a:srgbClr val="CA6500"/>
                </a:solidFill>
                <a:latin typeface="Times New Roman" charset="0"/>
                <a:cs typeface="+mn-cs"/>
              </a:rPr>
              <a:t>Metals</a:t>
            </a:r>
            <a:r>
              <a:rPr lang="en-US" sz="1400" smtClean="0">
                <a:latin typeface="Times New Roman" charset="0"/>
                <a:cs typeface="+mn-cs"/>
              </a:rPr>
              <a:t> are located on the left-hand side (orange) and </a:t>
            </a:r>
            <a:r>
              <a:rPr lang="en-US" sz="1400" u="sng" smtClean="0">
                <a:solidFill>
                  <a:srgbClr val="49694C"/>
                </a:solidFill>
                <a:latin typeface="Times New Roman" charset="0"/>
                <a:cs typeface="+mn-cs"/>
              </a:rPr>
              <a:t>non-metals</a:t>
            </a:r>
            <a:r>
              <a:rPr lang="en-US" sz="1400" smtClean="0">
                <a:latin typeface="Times New Roman" charset="0"/>
                <a:cs typeface="+mn-cs"/>
              </a:rPr>
              <a:t> are located in the top right-hand side (green) of the Periodic Table and include hydrogen (top left). </a:t>
            </a:r>
          </a:p>
          <a:p>
            <a:pPr marL="231775" indent="-231775" eaLnBrk="1" hangingPunct="1">
              <a:lnSpc>
                <a:spcPct val="90000"/>
              </a:lnSpc>
              <a:spcBef>
                <a:spcPts val="600"/>
              </a:spcBef>
              <a:spcAft>
                <a:spcPts val="600"/>
              </a:spcAft>
              <a:defRPr/>
            </a:pPr>
            <a:r>
              <a:rPr lang="en-US" sz="1400" smtClean="0">
                <a:latin typeface="Times New Roman" charset="0"/>
                <a:cs typeface="+mn-cs"/>
              </a:rPr>
              <a:t>Elements with properties between metals and non-metals called </a:t>
            </a:r>
            <a:r>
              <a:rPr lang="en-US" sz="1400" u="sng" smtClean="0">
                <a:solidFill>
                  <a:srgbClr val="0B396A"/>
                </a:solidFill>
                <a:latin typeface="Times New Roman" charset="0"/>
                <a:cs typeface="+mn-cs"/>
              </a:rPr>
              <a:t>metalloids</a:t>
            </a:r>
            <a:r>
              <a:rPr lang="en-US" sz="1400" smtClean="0">
                <a:solidFill>
                  <a:srgbClr val="FF0000"/>
                </a:solidFill>
                <a:latin typeface="Times New Roman" charset="0"/>
                <a:cs typeface="+mn-cs"/>
              </a:rPr>
              <a:t> </a:t>
            </a:r>
            <a:r>
              <a:rPr lang="en-US" sz="1400" smtClean="0">
                <a:latin typeface="Times New Roman" charset="0"/>
                <a:cs typeface="+mn-cs"/>
              </a:rPr>
              <a:t>(dark blue)</a:t>
            </a:r>
            <a:r>
              <a:rPr lang="en-US" sz="1400" smtClean="0">
                <a:solidFill>
                  <a:srgbClr val="FF0000"/>
                </a:solidFill>
                <a:latin typeface="Times New Roman" charset="0"/>
                <a:cs typeface="+mn-cs"/>
              </a:rPr>
              <a:t> </a:t>
            </a:r>
            <a:r>
              <a:rPr lang="en-US" sz="1400" smtClean="0">
                <a:latin typeface="Times New Roman" charset="0"/>
                <a:cs typeface="+mn-cs"/>
              </a:rPr>
              <a:t>and are located on the </a:t>
            </a:r>
            <a:r>
              <a:rPr lang="ja-JP" altLang="en-US" sz="1400" smtClean="0">
                <a:latin typeface="Arial"/>
                <a:cs typeface="+mn-cs"/>
              </a:rPr>
              <a:t>“</a:t>
            </a:r>
            <a:r>
              <a:rPr lang="en-US" sz="1400" u="sng" smtClean="0">
                <a:solidFill>
                  <a:srgbClr val="0B396A"/>
                </a:solidFill>
                <a:latin typeface="Times New Roman" charset="0"/>
                <a:cs typeface="+mn-cs"/>
              </a:rPr>
              <a:t>metal line</a:t>
            </a:r>
            <a:r>
              <a:rPr lang="ja-JP" altLang="en-US" sz="1400" smtClean="0">
                <a:latin typeface="Arial"/>
                <a:cs typeface="+mn-cs"/>
              </a:rPr>
              <a:t>”</a:t>
            </a:r>
            <a:r>
              <a:rPr lang="en-US" sz="1400" smtClean="0">
                <a:latin typeface="Times New Roman" charset="0"/>
                <a:cs typeface="+mn-cs"/>
              </a:rPr>
              <a:t>  between the </a:t>
            </a:r>
            <a:r>
              <a:rPr lang="en-US" sz="1400" smtClean="0">
                <a:solidFill>
                  <a:srgbClr val="CA6500"/>
                </a:solidFill>
                <a:latin typeface="Times New Roman" charset="0"/>
                <a:cs typeface="+mn-cs"/>
              </a:rPr>
              <a:t>metals</a:t>
            </a:r>
            <a:r>
              <a:rPr lang="en-US" sz="1400" smtClean="0">
                <a:latin typeface="Times New Roman" charset="0"/>
                <a:cs typeface="+mn-cs"/>
              </a:rPr>
              <a:t> and </a:t>
            </a:r>
            <a:r>
              <a:rPr lang="en-US" sz="1400" smtClean="0">
                <a:solidFill>
                  <a:srgbClr val="49694C"/>
                </a:solidFill>
                <a:latin typeface="Times New Roman" charset="0"/>
                <a:cs typeface="+mn-cs"/>
              </a:rPr>
              <a:t>non-metals</a:t>
            </a:r>
            <a:r>
              <a:rPr lang="en-US" sz="1400" smtClean="0">
                <a:latin typeface="Times New Roman" charset="0"/>
                <a:cs typeface="+mn-cs"/>
              </a:rPr>
              <a:t>.</a:t>
            </a:r>
          </a:p>
        </p:txBody>
      </p:sp>
      <p:sp>
        <p:nvSpPr>
          <p:cNvPr id="75783" name="Text Box 7"/>
          <p:cNvSpPr txBox="1">
            <a:spLocks noChangeArrowheads="1"/>
          </p:cNvSpPr>
          <p:nvPr/>
        </p:nvSpPr>
        <p:spPr bwMode="auto">
          <a:xfrm>
            <a:off x="685800" y="5029200"/>
            <a:ext cx="8153400" cy="136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indent="231775">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buClr>
                <a:schemeClr val="tx2"/>
              </a:buClr>
              <a:buSzPct val="60000"/>
              <a:buFont typeface="Wingdings" charset="0"/>
              <a:buChar char="n"/>
            </a:pPr>
            <a:r>
              <a:rPr lang="en-US" sz="1400"/>
              <a:t>Group 1A called </a:t>
            </a:r>
            <a:r>
              <a:rPr lang="en-US" sz="1400">
                <a:solidFill>
                  <a:schemeClr val="hlink"/>
                </a:solidFill>
              </a:rPr>
              <a:t>alkalai metals</a:t>
            </a:r>
            <a:r>
              <a:rPr lang="en-US" sz="1400"/>
              <a:t> (except H) - remember this and </a:t>
            </a:r>
            <a:r>
              <a:rPr lang="en-US" sz="1400">
                <a:solidFill>
                  <a:schemeClr val="hlink"/>
                </a:solidFill>
              </a:rPr>
              <a:t>learn all names and symbols in 1A</a:t>
            </a:r>
            <a:endParaRPr lang="en-US" sz="1400"/>
          </a:p>
          <a:p>
            <a:pPr>
              <a:buClr>
                <a:schemeClr val="tx2"/>
              </a:buClr>
              <a:buSzPct val="60000"/>
              <a:buFont typeface="Wingdings" charset="0"/>
              <a:buChar char="n"/>
            </a:pPr>
            <a:r>
              <a:rPr lang="en-US" sz="1400"/>
              <a:t>Group 2A called </a:t>
            </a:r>
            <a:r>
              <a:rPr lang="en-US" sz="1400">
                <a:solidFill>
                  <a:schemeClr val="hlink"/>
                </a:solidFill>
              </a:rPr>
              <a:t>alkaline earth metals</a:t>
            </a:r>
            <a:r>
              <a:rPr lang="en-US" sz="1400"/>
              <a:t> - remember this and </a:t>
            </a:r>
            <a:r>
              <a:rPr lang="en-US" sz="1400">
                <a:solidFill>
                  <a:schemeClr val="hlink"/>
                </a:solidFill>
              </a:rPr>
              <a:t>learn all names and symbols in 2A</a:t>
            </a:r>
            <a:endParaRPr lang="en-US" sz="1400"/>
          </a:p>
          <a:p>
            <a:pPr>
              <a:buClr>
                <a:schemeClr val="tx2"/>
              </a:buClr>
              <a:buSzPct val="60000"/>
              <a:buFont typeface="Wingdings" charset="0"/>
              <a:buChar char="n"/>
            </a:pPr>
            <a:r>
              <a:rPr lang="en-US" sz="1400"/>
              <a:t>Group 6A called </a:t>
            </a:r>
            <a:r>
              <a:rPr lang="en-US" sz="1400">
                <a:solidFill>
                  <a:schemeClr val="hlink"/>
                </a:solidFill>
              </a:rPr>
              <a:t>chalcogens</a:t>
            </a:r>
            <a:r>
              <a:rPr lang="en-US" sz="1400"/>
              <a:t> - remember this and </a:t>
            </a:r>
            <a:r>
              <a:rPr lang="en-US" sz="1400">
                <a:solidFill>
                  <a:schemeClr val="hlink"/>
                </a:solidFill>
              </a:rPr>
              <a:t>learn all names and symbols in Group 6A</a:t>
            </a:r>
          </a:p>
          <a:p>
            <a:pPr>
              <a:buClr>
                <a:schemeClr val="tx2"/>
              </a:buClr>
              <a:buSzPct val="60000"/>
              <a:buFont typeface="Wingdings" charset="0"/>
              <a:buChar char="n"/>
            </a:pPr>
            <a:r>
              <a:rPr lang="en-US" sz="1400"/>
              <a:t>Group 7A called </a:t>
            </a:r>
            <a:r>
              <a:rPr lang="en-US" sz="1400">
                <a:solidFill>
                  <a:schemeClr val="hlink"/>
                </a:solidFill>
              </a:rPr>
              <a:t>halogens</a:t>
            </a:r>
            <a:r>
              <a:rPr lang="en-US" sz="1400"/>
              <a:t> - remember this and </a:t>
            </a:r>
            <a:r>
              <a:rPr lang="en-US" sz="1400">
                <a:solidFill>
                  <a:schemeClr val="hlink"/>
                </a:solidFill>
              </a:rPr>
              <a:t>learn all symbols and names in this group</a:t>
            </a:r>
            <a:endParaRPr lang="en-US" sz="1400"/>
          </a:p>
          <a:p>
            <a:pPr>
              <a:buClr>
                <a:schemeClr val="tx2"/>
              </a:buClr>
              <a:buSzPct val="60000"/>
              <a:buFont typeface="Wingdings" charset="0"/>
              <a:buChar char="n"/>
            </a:pPr>
            <a:r>
              <a:rPr lang="en-US" sz="1400"/>
              <a:t>Group 8A called </a:t>
            </a:r>
            <a:r>
              <a:rPr lang="en-US" sz="1400">
                <a:solidFill>
                  <a:schemeClr val="hlink"/>
                </a:solidFill>
              </a:rPr>
              <a:t>noble gases</a:t>
            </a:r>
            <a:r>
              <a:rPr lang="en-US" sz="1400"/>
              <a:t> - remember this and </a:t>
            </a:r>
            <a:r>
              <a:rPr lang="en-US" sz="1400">
                <a:solidFill>
                  <a:schemeClr val="hlink"/>
                </a:solidFill>
              </a:rPr>
              <a:t>learn names and symbols of all</a:t>
            </a:r>
            <a:r>
              <a:rPr lang="en-US" sz="1400"/>
              <a:t> </a:t>
            </a:r>
            <a:r>
              <a:rPr lang="en-US" sz="1400">
                <a:solidFill>
                  <a:schemeClr val="hlink"/>
                </a:solidFill>
              </a:rPr>
              <a:t>noble gases</a:t>
            </a:r>
            <a:endParaRPr lang="en-US" sz="1400"/>
          </a:p>
          <a:p>
            <a:pPr>
              <a:buClr>
                <a:schemeClr val="tx2"/>
              </a:buClr>
              <a:buSzPct val="60000"/>
              <a:buFont typeface="Wingdings" charset="0"/>
              <a:buChar char="n"/>
            </a:pPr>
            <a:r>
              <a:rPr lang="en-US" sz="1400">
                <a:solidFill>
                  <a:schemeClr val="hlink"/>
                </a:solidFill>
              </a:rPr>
              <a:t>Learn names and symbols of Pd, Pt, Groups 1B, 2B, 3A, 4A, 5A, and first row of transition metals</a:t>
            </a:r>
            <a:r>
              <a:rPr lang="en-US" sz="1400"/>
              <a:t> </a:t>
            </a:r>
          </a:p>
        </p:txBody>
      </p:sp>
      <p:pic>
        <p:nvPicPr>
          <p:cNvPr id="47111" name="Picture 7" descr="Periodic Tabl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4648200"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1000"/>
                                  </p:stCondLst>
                                  <p:childTnLst>
                                    <p:set>
                                      <p:cBhvr>
                                        <p:cTn id="6" dur="1" fill="hold">
                                          <p:stCondLst>
                                            <p:cond delay="0"/>
                                          </p:stCondLst>
                                        </p:cTn>
                                        <p:tgtEl>
                                          <p:spTgt spid="75783"/>
                                        </p:tgtEl>
                                        <p:attrNameLst>
                                          <p:attrName>style.visibility</p:attrName>
                                        </p:attrNameLst>
                                      </p:cBhvr>
                                      <p:to>
                                        <p:strVal val="visible"/>
                                      </p:to>
                                    </p:set>
                                    <p:anim from="(-#ppt_w/2)" to="(#ppt_x)" calcmode="lin" valueType="num">
                                      <p:cBhvr>
                                        <p:cTn id="7" dur="600" fill="hold">
                                          <p:stCondLst>
                                            <p:cond delay="0"/>
                                          </p:stCondLst>
                                        </p:cTn>
                                        <p:tgtEl>
                                          <p:spTgt spid="75783"/>
                                        </p:tgtEl>
                                        <p:attrNameLst>
                                          <p:attrName>ppt_x</p:attrName>
                                        </p:attrNameLst>
                                      </p:cBhvr>
                                    </p:anim>
                                    <p:anim from="0" to="-1.0" calcmode="lin" valueType="num">
                                      <p:cBhvr>
                                        <p:cTn id="8" dur="200" decel="50000" autoRev="1" fill="hold">
                                          <p:stCondLst>
                                            <p:cond delay="600"/>
                                          </p:stCondLst>
                                        </p:cTn>
                                        <p:tgtEl>
                                          <p:spTgt spid="75783"/>
                                        </p:tgtEl>
                                        <p:attrNameLst>
                                          <p:attrName>xshear</p:attrName>
                                        </p:attrNameLst>
                                      </p:cBhvr>
                                    </p:anim>
                                    <p:animScale>
                                      <p:cBhvr>
                                        <p:cTn id="9" dur="200" decel="100000" autoRev="1" fill="hold">
                                          <p:stCondLst>
                                            <p:cond delay="600"/>
                                          </p:stCondLst>
                                        </p:cTn>
                                        <p:tgtEl>
                                          <p:spTgt spid="75783"/>
                                        </p:tgtEl>
                                      </p:cBhvr>
                                      <p:from x="100000" y="100000"/>
                                      <p:to x="80000" y="100000"/>
                                    </p:animScale>
                                    <p:anim by="(#ppt_h/3+#ppt_w*0.1)" calcmode="lin" valueType="num">
                                      <p:cBhvr additive="sum">
                                        <p:cTn id="10" dur="200" decel="100000" autoRev="1" fill="hold">
                                          <p:stCondLst>
                                            <p:cond delay="600"/>
                                          </p:stCondLst>
                                        </p:cTn>
                                        <p:tgtEl>
                                          <p:spTgt spid="7578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pPr>
              <a:defRPr/>
            </a:pPr>
            <a:r>
              <a:rPr lang="en-US"/>
              <a:t>Chapter 2</a:t>
            </a:r>
          </a:p>
        </p:txBody>
      </p:sp>
      <p:sp>
        <p:nvSpPr>
          <p:cNvPr id="6" name="Slide Number Placeholder 6"/>
          <p:cNvSpPr>
            <a:spLocks noGrp="1"/>
          </p:cNvSpPr>
          <p:nvPr>
            <p:ph type="sldNum" sz="quarter" idx="12"/>
          </p:nvPr>
        </p:nvSpPr>
        <p:spPr/>
        <p:txBody>
          <a:bodyPr/>
          <a:lstStyle/>
          <a:p>
            <a:pPr>
              <a:defRPr/>
            </a:pPr>
            <a:fld id="{2066D29F-2D84-6945-981D-41FDB3E31B00}" type="slidenum">
              <a:rPr lang="en-US"/>
              <a:pPr>
                <a:defRPr/>
              </a:pPr>
              <a:t>23</a:t>
            </a:fld>
            <a:endParaRPr lang="en-US"/>
          </a:p>
        </p:txBody>
      </p:sp>
      <p:sp>
        <p:nvSpPr>
          <p:cNvPr id="164866" name="Rectangle 2"/>
          <p:cNvSpPr>
            <a:spLocks noGrp="1" noChangeArrowheads="1"/>
          </p:cNvSpPr>
          <p:nvPr>
            <p:ph type="title"/>
          </p:nvPr>
        </p:nvSpPr>
        <p:spPr>
          <a:xfrm>
            <a:off x="1295400" y="617538"/>
            <a:ext cx="6934200" cy="1143000"/>
          </a:xfrm>
        </p:spPr>
        <p:txBody>
          <a:bodyPr/>
          <a:lstStyle/>
          <a:p>
            <a:pPr eaLnBrk="1" hangingPunct="1">
              <a:defRPr/>
            </a:pPr>
            <a:r>
              <a:rPr lang="en-US" smtClean="0">
                <a:cs typeface="+mj-cs"/>
              </a:rPr>
              <a:t>Periodic Table Video</a:t>
            </a:r>
          </a:p>
        </p:txBody>
      </p:sp>
      <p:pic>
        <p:nvPicPr>
          <p:cNvPr id="1648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905000"/>
            <a:ext cx="2935288"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4875" name="Text Box 11"/>
          <p:cNvSpPr txBox="1">
            <a:spLocks noChangeArrowheads="1"/>
          </p:cNvSpPr>
          <p:nvPr/>
        </p:nvSpPr>
        <p:spPr bwMode="auto">
          <a:xfrm>
            <a:off x="2819400" y="41910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spAutoFit/>
          </a:bodyPr>
          <a:lstStyle/>
          <a:p>
            <a:pPr algn="ctr" eaLnBrk="1" hangingPunct="1">
              <a:spcBef>
                <a:spcPct val="50000"/>
              </a:spcBef>
              <a:defRPr/>
            </a:pPr>
            <a:r>
              <a:rPr lang="en-US" sz="1800">
                <a:hlinkClick r:id="rId4"/>
              </a:rPr>
              <a:t>Play Video</a:t>
            </a:r>
            <a:endParaRPr lang="en-US" sz="180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p:txBody>
          <a:bodyPr/>
          <a:lstStyle/>
          <a:p>
            <a:pPr>
              <a:defRPr/>
            </a:pPr>
            <a:r>
              <a:rPr lang="en-US"/>
              <a:t>Chapter 2</a:t>
            </a:r>
          </a:p>
        </p:txBody>
      </p:sp>
      <p:sp>
        <p:nvSpPr>
          <p:cNvPr id="5" name="Slide Number Placeholder 6"/>
          <p:cNvSpPr>
            <a:spLocks noGrp="1"/>
          </p:cNvSpPr>
          <p:nvPr>
            <p:ph type="sldNum" sz="quarter" idx="12"/>
          </p:nvPr>
        </p:nvSpPr>
        <p:spPr/>
        <p:txBody>
          <a:bodyPr/>
          <a:lstStyle/>
          <a:p>
            <a:pPr>
              <a:defRPr/>
            </a:pPr>
            <a:fld id="{19610C56-220C-B447-87F1-06F35FE7696B}" type="slidenum">
              <a:rPr lang="en-US"/>
              <a:pPr>
                <a:defRPr/>
              </a:pPr>
              <a:t>24</a:t>
            </a:fld>
            <a:endParaRPr lang="en-US"/>
          </a:p>
        </p:txBody>
      </p:sp>
      <p:sp>
        <p:nvSpPr>
          <p:cNvPr id="134146" name="Rectangle 2"/>
          <p:cNvSpPr>
            <a:spLocks noGrp="1" noChangeArrowheads="1"/>
          </p:cNvSpPr>
          <p:nvPr>
            <p:ph type="title"/>
          </p:nvPr>
        </p:nvSpPr>
        <p:spPr/>
        <p:txBody>
          <a:bodyPr/>
          <a:lstStyle/>
          <a:p>
            <a:pPr eaLnBrk="1" hangingPunct="1">
              <a:defRPr/>
            </a:pPr>
            <a:r>
              <a:rPr lang="en-US" smtClean="0">
                <a:cs typeface="+mj-cs"/>
              </a:rPr>
              <a:t>Ions and Molecules</a:t>
            </a:r>
          </a:p>
        </p:txBody>
      </p:sp>
      <p:sp>
        <p:nvSpPr>
          <p:cNvPr id="134149" name="Text Box 5"/>
          <p:cNvSpPr txBox="1">
            <a:spLocks noChangeArrowheads="1"/>
          </p:cNvSpPr>
          <p:nvPr/>
        </p:nvSpPr>
        <p:spPr bwMode="auto">
          <a:xfrm>
            <a:off x="685800" y="2133600"/>
            <a:ext cx="7239000" cy="3529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1313" indent="-341313">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buClr>
                <a:schemeClr val="folHlink"/>
              </a:buClr>
              <a:buSzPct val="60000"/>
              <a:buFont typeface="Wingdings" charset="0"/>
              <a:buChar char="n"/>
            </a:pPr>
            <a:r>
              <a:rPr lang="en-US" sz="1800">
                <a:solidFill>
                  <a:srgbClr val="977231"/>
                </a:solidFill>
              </a:rPr>
              <a:t>Molecules</a:t>
            </a:r>
            <a:r>
              <a:rPr lang="en-US" sz="1800"/>
              <a:t> are ultrasmall particles made from more than one atom where </a:t>
            </a:r>
            <a:r>
              <a:rPr lang="en-US" sz="1800">
                <a:solidFill>
                  <a:srgbClr val="977231"/>
                </a:solidFill>
              </a:rPr>
              <a:t>the particle has no charge</a:t>
            </a:r>
            <a:r>
              <a:rPr lang="en-US" sz="1800"/>
              <a:t> (equal protons and electrons)</a:t>
            </a:r>
          </a:p>
          <a:p>
            <a:pPr>
              <a:spcBef>
                <a:spcPct val="50000"/>
              </a:spcBef>
              <a:buClr>
                <a:schemeClr val="folHlink"/>
              </a:buClr>
              <a:buSzPct val="60000"/>
              <a:buFont typeface="Wingdings" charset="0"/>
              <a:buChar char="n"/>
            </a:pPr>
            <a:r>
              <a:rPr lang="en-US" sz="1800"/>
              <a:t>Molecules are made from H, metalloids and nonmetals ONLY - no metals!</a:t>
            </a:r>
          </a:p>
          <a:p>
            <a:pPr>
              <a:spcBef>
                <a:spcPct val="50000"/>
              </a:spcBef>
              <a:buClr>
                <a:schemeClr val="folHlink"/>
              </a:buClr>
              <a:buSzPct val="60000"/>
              <a:buFont typeface="Wingdings" charset="0"/>
              <a:buChar char="n"/>
            </a:pPr>
            <a:r>
              <a:rPr lang="en-US" sz="1800">
                <a:solidFill>
                  <a:srgbClr val="6B3EA9"/>
                </a:solidFill>
              </a:rPr>
              <a:t>Ions</a:t>
            </a:r>
            <a:r>
              <a:rPr lang="en-US" sz="1800"/>
              <a:t> are ultrasmall particles made from one or more atoms where these particles have some </a:t>
            </a:r>
            <a:r>
              <a:rPr lang="en-US" sz="1800">
                <a:solidFill>
                  <a:srgbClr val="6B3EA9"/>
                </a:solidFill>
              </a:rPr>
              <a:t>charge</a:t>
            </a:r>
            <a:r>
              <a:rPr lang="en-US" sz="1800"/>
              <a:t> (unequal protons and electrons)</a:t>
            </a:r>
          </a:p>
          <a:p>
            <a:pPr>
              <a:spcBef>
                <a:spcPct val="50000"/>
              </a:spcBef>
              <a:buClr>
                <a:schemeClr val="folHlink"/>
              </a:buClr>
              <a:buSzPct val="60000"/>
              <a:buFont typeface="Wingdings" charset="0"/>
              <a:buChar char="n"/>
            </a:pPr>
            <a:r>
              <a:rPr lang="en-US" sz="1800"/>
              <a:t>Ions with </a:t>
            </a:r>
            <a:r>
              <a:rPr lang="en-US" sz="1800">
                <a:solidFill>
                  <a:srgbClr val="005C4A"/>
                </a:solidFill>
              </a:rPr>
              <a:t>POSITIVE</a:t>
            </a:r>
            <a:r>
              <a:rPr lang="en-US" sz="1800"/>
              <a:t> charges are called </a:t>
            </a:r>
            <a:r>
              <a:rPr lang="en-US" sz="1800">
                <a:solidFill>
                  <a:srgbClr val="005C4A"/>
                </a:solidFill>
              </a:rPr>
              <a:t>CATIONS</a:t>
            </a:r>
            <a:endParaRPr lang="en-US" sz="1800"/>
          </a:p>
          <a:p>
            <a:pPr>
              <a:spcBef>
                <a:spcPct val="50000"/>
              </a:spcBef>
              <a:buClr>
                <a:schemeClr val="folHlink"/>
              </a:buClr>
              <a:buSzPct val="60000"/>
              <a:buFont typeface="Wingdings" charset="0"/>
              <a:buChar char="n"/>
            </a:pPr>
            <a:r>
              <a:rPr lang="en-US" sz="1800"/>
              <a:t>Ions with </a:t>
            </a:r>
            <a:r>
              <a:rPr lang="en-US" sz="1800">
                <a:solidFill>
                  <a:schemeClr val="hlink"/>
                </a:solidFill>
              </a:rPr>
              <a:t>NEGATIVE</a:t>
            </a:r>
            <a:r>
              <a:rPr lang="en-US" sz="1800"/>
              <a:t> charges are called </a:t>
            </a:r>
            <a:r>
              <a:rPr lang="en-US" sz="1800">
                <a:solidFill>
                  <a:schemeClr val="hlink"/>
                </a:solidFill>
              </a:rPr>
              <a:t>ANIONS</a:t>
            </a:r>
          </a:p>
          <a:p>
            <a:pPr>
              <a:spcBef>
                <a:spcPct val="50000"/>
              </a:spcBef>
              <a:buClr>
                <a:schemeClr val="folHlink"/>
              </a:buClr>
              <a:buSzPct val="60000"/>
              <a:buFont typeface="Wingdings" charset="0"/>
              <a:buChar char="n"/>
            </a:pPr>
            <a:r>
              <a:rPr lang="en-US" sz="1800"/>
              <a:t>Ions can be made from any kind of atoms, metals, H, metalloids, and/or nonmetals</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4149">
                                            <p:txEl>
                                              <p:pRg st="0" end="0"/>
                                            </p:txEl>
                                          </p:spTgt>
                                        </p:tgtEl>
                                        <p:attrNameLst>
                                          <p:attrName>style.visibility</p:attrName>
                                        </p:attrNameLst>
                                      </p:cBhvr>
                                      <p:to>
                                        <p:strVal val="visible"/>
                                      </p:to>
                                    </p:set>
                                    <p:anim calcmode="lin" valueType="num">
                                      <p:cBhvr>
                                        <p:cTn id="7" dur="500" fill="hold"/>
                                        <p:tgtEl>
                                          <p:spTgt spid="13414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4149">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134149">
                                            <p:txEl>
                                              <p:pRg st="1" end="1"/>
                                            </p:txEl>
                                          </p:spTgt>
                                        </p:tgtEl>
                                        <p:attrNameLst>
                                          <p:attrName>style.visibility</p:attrName>
                                        </p:attrNameLst>
                                      </p:cBhvr>
                                      <p:to>
                                        <p:strVal val="visible"/>
                                      </p:to>
                                    </p:set>
                                    <p:anim calcmode="lin" valueType="num">
                                      <p:cBhvr>
                                        <p:cTn id="12" dur="500" fill="hold"/>
                                        <p:tgtEl>
                                          <p:spTgt spid="13414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34149">
                                            <p:txEl>
                                              <p:pRg st="1" end="1"/>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3000"/>
                            </p:stCondLst>
                            <p:childTnLst>
                              <p:par>
                                <p:cTn id="15" presetID="23" presetClass="entr" presetSubtype="16" fill="hold" grpId="0" nodeType="afterEffect">
                                  <p:stCondLst>
                                    <p:cond delay="1000"/>
                                  </p:stCondLst>
                                  <p:childTnLst>
                                    <p:set>
                                      <p:cBhvr>
                                        <p:cTn id="16" dur="1" fill="hold">
                                          <p:stCondLst>
                                            <p:cond delay="0"/>
                                          </p:stCondLst>
                                        </p:cTn>
                                        <p:tgtEl>
                                          <p:spTgt spid="134149">
                                            <p:txEl>
                                              <p:pRg st="2" end="2"/>
                                            </p:txEl>
                                          </p:spTgt>
                                        </p:tgtEl>
                                        <p:attrNameLst>
                                          <p:attrName>style.visibility</p:attrName>
                                        </p:attrNameLst>
                                      </p:cBhvr>
                                      <p:to>
                                        <p:strVal val="visible"/>
                                      </p:to>
                                    </p:set>
                                    <p:anim calcmode="lin" valueType="num">
                                      <p:cBhvr>
                                        <p:cTn id="17" dur="500" fill="hold"/>
                                        <p:tgtEl>
                                          <p:spTgt spid="13414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34149">
                                            <p:txEl>
                                              <p:pRg st="2" end="2"/>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4500"/>
                            </p:stCondLst>
                            <p:childTnLst>
                              <p:par>
                                <p:cTn id="20" presetID="23" presetClass="entr" presetSubtype="16" fill="hold" grpId="0" nodeType="afterEffect">
                                  <p:stCondLst>
                                    <p:cond delay="1000"/>
                                  </p:stCondLst>
                                  <p:childTnLst>
                                    <p:set>
                                      <p:cBhvr>
                                        <p:cTn id="21" dur="1" fill="hold">
                                          <p:stCondLst>
                                            <p:cond delay="0"/>
                                          </p:stCondLst>
                                        </p:cTn>
                                        <p:tgtEl>
                                          <p:spTgt spid="134149">
                                            <p:txEl>
                                              <p:pRg st="3" end="3"/>
                                            </p:txEl>
                                          </p:spTgt>
                                        </p:tgtEl>
                                        <p:attrNameLst>
                                          <p:attrName>style.visibility</p:attrName>
                                        </p:attrNameLst>
                                      </p:cBhvr>
                                      <p:to>
                                        <p:strVal val="visible"/>
                                      </p:to>
                                    </p:set>
                                    <p:anim calcmode="lin" valueType="num">
                                      <p:cBhvr>
                                        <p:cTn id="22" dur="500" fill="hold"/>
                                        <p:tgtEl>
                                          <p:spTgt spid="134149">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34149">
                                            <p:txEl>
                                              <p:pRg st="3" end="3"/>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6000"/>
                            </p:stCondLst>
                            <p:childTnLst>
                              <p:par>
                                <p:cTn id="25" presetID="23" presetClass="entr" presetSubtype="16" fill="hold" grpId="0" nodeType="afterEffect">
                                  <p:stCondLst>
                                    <p:cond delay="1000"/>
                                  </p:stCondLst>
                                  <p:childTnLst>
                                    <p:set>
                                      <p:cBhvr>
                                        <p:cTn id="26" dur="1" fill="hold">
                                          <p:stCondLst>
                                            <p:cond delay="0"/>
                                          </p:stCondLst>
                                        </p:cTn>
                                        <p:tgtEl>
                                          <p:spTgt spid="134149">
                                            <p:txEl>
                                              <p:pRg st="4" end="4"/>
                                            </p:txEl>
                                          </p:spTgt>
                                        </p:tgtEl>
                                        <p:attrNameLst>
                                          <p:attrName>style.visibility</p:attrName>
                                        </p:attrNameLst>
                                      </p:cBhvr>
                                      <p:to>
                                        <p:strVal val="visible"/>
                                      </p:to>
                                    </p:set>
                                    <p:anim calcmode="lin" valueType="num">
                                      <p:cBhvr>
                                        <p:cTn id="27" dur="500" fill="hold"/>
                                        <p:tgtEl>
                                          <p:spTgt spid="13414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34149">
                                            <p:txEl>
                                              <p:pRg st="4" end="4"/>
                                            </p:txEl>
                                          </p:spTgt>
                                        </p:tgtEl>
                                        <p:attrNameLst>
                                          <p:attrName>ppt_h</p:attrName>
                                        </p:attrNameLst>
                                      </p:cBhvr>
                                      <p:tavLst>
                                        <p:tav tm="0">
                                          <p:val>
                                            <p:fltVal val="0"/>
                                          </p:val>
                                        </p:tav>
                                        <p:tav tm="100000">
                                          <p:val>
                                            <p:strVal val="#ppt_h"/>
                                          </p:val>
                                        </p:tav>
                                      </p:tavLst>
                                    </p:anim>
                                  </p:childTnLst>
                                </p:cTn>
                              </p:par>
                            </p:childTnLst>
                          </p:cTn>
                        </p:par>
                        <p:par>
                          <p:cTn id="29" fill="hold" nodeType="afterGroup">
                            <p:stCondLst>
                              <p:cond delay="7500"/>
                            </p:stCondLst>
                            <p:childTnLst>
                              <p:par>
                                <p:cTn id="30" presetID="23" presetClass="entr" presetSubtype="16" fill="hold" grpId="0" nodeType="afterEffect">
                                  <p:stCondLst>
                                    <p:cond delay="1000"/>
                                  </p:stCondLst>
                                  <p:childTnLst>
                                    <p:set>
                                      <p:cBhvr>
                                        <p:cTn id="31" dur="1" fill="hold">
                                          <p:stCondLst>
                                            <p:cond delay="0"/>
                                          </p:stCondLst>
                                        </p:cTn>
                                        <p:tgtEl>
                                          <p:spTgt spid="134149">
                                            <p:txEl>
                                              <p:pRg st="5" end="5"/>
                                            </p:txEl>
                                          </p:spTgt>
                                        </p:tgtEl>
                                        <p:attrNameLst>
                                          <p:attrName>style.visibility</p:attrName>
                                        </p:attrNameLst>
                                      </p:cBhvr>
                                      <p:to>
                                        <p:strVal val="visible"/>
                                      </p:to>
                                    </p:set>
                                    <p:anim calcmode="lin" valueType="num">
                                      <p:cBhvr>
                                        <p:cTn id="32" dur="500" fill="hold"/>
                                        <p:tgtEl>
                                          <p:spTgt spid="134149">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3414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pPr>
              <a:defRPr/>
            </a:pPr>
            <a:r>
              <a:rPr lang="en-US"/>
              <a:t>Chapter 2</a:t>
            </a:r>
          </a:p>
        </p:txBody>
      </p:sp>
      <p:sp>
        <p:nvSpPr>
          <p:cNvPr id="6" name="Slide Number Placeholder 6"/>
          <p:cNvSpPr>
            <a:spLocks noGrp="1"/>
          </p:cNvSpPr>
          <p:nvPr>
            <p:ph type="sldNum" sz="quarter" idx="12"/>
          </p:nvPr>
        </p:nvSpPr>
        <p:spPr/>
        <p:txBody>
          <a:bodyPr/>
          <a:lstStyle/>
          <a:p>
            <a:pPr>
              <a:defRPr/>
            </a:pPr>
            <a:fld id="{F08B70B4-73EC-2141-A4A7-9172837D2FC8}" type="slidenum">
              <a:rPr lang="en-US"/>
              <a:pPr>
                <a:defRPr/>
              </a:pPr>
              <a:t>25</a:t>
            </a:fld>
            <a:endParaRPr lang="en-US"/>
          </a:p>
        </p:txBody>
      </p:sp>
      <p:sp>
        <p:nvSpPr>
          <p:cNvPr id="90114" name="Rectangle 2"/>
          <p:cNvSpPr>
            <a:spLocks noGrp="1" noChangeArrowheads="1"/>
          </p:cNvSpPr>
          <p:nvPr>
            <p:ph type="title"/>
          </p:nvPr>
        </p:nvSpPr>
        <p:spPr/>
        <p:txBody>
          <a:bodyPr/>
          <a:lstStyle/>
          <a:p>
            <a:pPr eaLnBrk="1" hangingPunct="1">
              <a:defRPr/>
            </a:pPr>
            <a:r>
              <a:rPr lang="en-US" smtClean="0">
                <a:cs typeface="+mj-cs"/>
              </a:rPr>
              <a:t>Molecular Chemical Formulas</a:t>
            </a:r>
          </a:p>
        </p:txBody>
      </p:sp>
      <p:sp>
        <p:nvSpPr>
          <p:cNvPr id="90115" name="Rectangle 3"/>
          <p:cNvSpPr>
            <a:spLocks noGrp="1" noChangeArrowheads="1"/>
          </p:cNvSpPr>
          <p:nvPr>
            <p:ph type="body" sz="half" idx="2"/>
          </p:nvPr>
        </p:nvSpPr>
        <p:spPr>
          <a:xfrm>
            <a:off x="3581400" y="2362200"/>
            <a:ext cx="4953000" cy="3810000"/>
          </a:xfrm>
        </p:spPr>
        <p:txBody>
          <a:bodyPr/>
          <a:lstStyle/>
          <a:p>
            <a:pPr eaLnBrk="1" hangingPunct="1">
              <a:spcBef>
                <a:spcPct val="50000"/>
              </a:spcBef>
              <a:defRPr/>
            </a:pPr>
            <a:r>
              <a:rPr lang="en-US" sz="1600" smtClean="0">
                <a:cs typeface="+mn-cs"/>
              </a:rPr>
              <a:t>Chemical formulas of </a:t>
            </a:r>
            <a:r>
              <a:rPr lang="en-US" sz="1600" smtClean="0">
                <a:solidFill>
                  <a:srgbClr val="005C4A"/>
                </a:solidFill>
                <a:cs typeface="+mn-cs"/>
              </a:rPr>
              <a:t>MOLECULAR</a:t>
            </a:r>
            <a:r>
              <a:rPr lang="en-US" sz="1600" smtClean="0">
                <a:cs typeface="+mn-cs"/>
              </a:rPr>
              <a:t> compounds tell you what kinds of atoms are bonded together to make a molecule of a compound.</a:t>
            </a:r>
          </a:p>
          <a:p>
            <a:pPr eaLnBrk="1" hangingPunct="1">
              <a:spcBef>
                <a:spcPct val="50000"/>
              </a:spcBef>
              <a:defRPr/>
            </a:pPr>
            <a:r>
              <a:rPr lang="en-US" sz="1600" smtClean="0">
                <a:cs typeface="+mn-cs"/>
              </a:rPr>
              <a:t>The subscript to the right of the symbol of an element tells the number of atoms of that element in one molecule of the compound.</a:t>
            </a:r>
          </a:p>
          <a:p>
            <a:pPr eaLnBrk="1" hangingPunct="1">
              <a:spcBef>
                <a:spcPct val="50000"/>
              </a:spcBef>
              <a:defRPr/>
            </a:pPr>
            <a:r>
              <a:rPr lang="en-US" sz="1600" smtClean="0">
                <a:cs typeface="+mn-cs"/>
              </a:rPr>
              <a:t>The chemical formula for water is H</a:t>
            </a:r>
            <a:r>
              <a:rPr lang="en-US" sz="1600" baseline="-25000" smtClean="0">
                <a:cs typeface="+mn-cs"/>
              </a:rPr>
              <a:t>2</a:t>
            </a:r>
            <a:r>
              <a:rPr lang="en-US" sz="1600" smtClean="0">
                <a:cs typeface="+mn-cs"/>
              </a:rPr>
              <a:t>O because each water </a:t>
            </a:r>
            <a:r>
              <a:rPr lang="en-US" sz="1600" smtClean="0">
                <a:solidFill>
                  <a:srgbClr val="005C4A"/>
                </a:solidFill>
                <a:cs typeface="+mn-cs"/>
              </a:rPr>
              <a:t>MOLECULE</a:t>
            </a:r>
            <a:r>
              <a:rPr lang="en-US" sz="1600" smtClean="0">
                <a:cs typeface="+mn-cs"/>
              </a:rPr>
              <a:t> contains two hydrogen atoms and one oxygen atom.</a:t>
            </a:r>
          </a:p>
          <a:p>
            <a:pPr eaLnBrk="1" hangingPunct="1">
              <a:spcBef>
                <a:spcPct val="50000"/>
              </a:spcBef>
              <a:defRPr/>
            </a:pPr>
            <a:r>
              <a:rPr lang="en-US" sz="1600" smtClean="0">
                <a:solidFill>
                  <a:schemeClr val="hlink"/>
                </a:solidFill>
                <a:cs typeface="+mn-cs"/>
              </a:rPr>
              <a:t>If a chemical formula has NO METALS in it, NO CHARGE (positive or negative), and no NH</a:t>
            </a:r>
            <a:r>
              <a:rPr lang="en-US" sz="1600" baseline="-25000" smtClean="0">
                <a:solidFill>
                  <a:schemeClr val="hlink"/>
                </a:solidFill>
                <a:cs typeface="+mn-cs"/>
              </a:rPr>
              <a:t>4</a:t>
            </a:r>
            <a:r>
              <a:rPr lang="en-US" sz="1600" smtClean="0">
                <a:solidFill>
                  <a:schemeClr val="hlink"/>
                </a:solidFill>
                <a:cs typeface="+mn-cs"/>
              </a:rPr>
              <a:t> it is usually a MOLECULAR chemical formula (exceptions later in the course).  LEARN THIS!</a:t>
            </a:r>
            <a:endParaRPr lang="en-US" sz="1600" smtClean="0">
              <a:cs typeface="+mn-cs"/>
            </a:endParaRPr>
          </a:p>
        </p:txBody>
      </p:sp>
      <p:pic>
        <p:nvPicPr>
          <p:cNvPr id="90116" name="Picture 4" descr="02_2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90600" y="2057400"/>
            <a:ext cx="2286000" cy="4570413"/>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p:cTn id="7" dur="1000" fill="hold"/>
                                        <p:tgtEl>
                                          <p:spTgt spid="9011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0115">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 calcmode="lin" valueType="num">
                                      <p:cBhvr>
                                        <p:cTn id="12" dur="1000" fill="hold"/>
                                        <p:tgtEl>
                                          <p:spTgt spid="90115">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90115">
                                            <p:txEl>
                                              <p:pRg st="1" end="1"/>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 calcmode="lin" valueType="num">
                                      <p:cBhvr>
                                        <p:cTn id="17" dur="1000" fill="hold"/>
                                        <p:tgtEl>
                                          <p:spTgt spid="90115">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90115">
                                            <p:txEl>
                                              <p:pRg st="2" end="2"/>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90115">
                                            <p:txEl>
                                              <p:pRg st="3" end="3"/>
                                            </p:txEl>
                                          </p:spTgt>
                                        </p:tgtEl>
                                        <p:attrNameLst>
                                          <p:attrName>style.visibility</p:attrName>
                                        </p:attrNameLst>
                                      </p:cBhvr>
                                      <p:to>
                                        <p:strVal val="visible"/>
                                      </p:to>
                                    </p:set>
                                    <p:anim calcmode="lin" valueType="num">
                                      <p:cBhvr>
                                        <p:cTn id="22" dur="1000" fill="hold"/>
                                        <p:tgtEl>
                                          <p:spTgt spid="90115">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9011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a:t>Chapter 2</a:t>
            </a:r>
          </a:p>
        </p:txBody>
      </p:sp>
      <p:sp>
        <p:nvSpPr>
          <p:cNvPr id="8" name="Slide Number Placeholder 6"/>
          <p:cNvSpPr>
            <a:spLocks noGrp="1"/>
          </p:cNvSpPr>
          <p:nvPr>
            <p:ph type="sldNum" sz="quarter" idx="12"/>
          </p:nvPr>
        </p:nvSpPr>
        <p:spPr/>
        <p:txBody>
          <a:bodyPr/>
          <a:lstStyle/>
          <a:p>
            <a:pPr>
              <a:defRPr/>
            </a:pPr>
            <a:fld id="{9FD61EE0-9A9E-534B-9C19-9F8A72E53CDF}" type="slidenum">
              <a:rPr lang="en-US"/>
              <a:pPr>
                <a:defRPr/>
              </a:pPr>
              <a:t>26</a:t>
            </a:fld>
            <a:endParaRPr lang="en-US"/>
          </a:p>
        </p:txBody>
      </p:sp>
      <p:sp>
        <p:nvSpPr>
          <p:cNvPr id="92162" name="Rectangle 2"/>
          <p:cNvSpPr>
            <a:spLocks noGrp="1" noChangeArrowheads="1"/>
          </p:cNvSpPr>
          <p:nvPr>
            <p:ph type="title"/>
          </p:nvPr>
        </p:nvSpPr>
        <p:spPr/>
        <p:txBody>
          <a:bodyPr/>
          <a:lstStyle/>
          <a:p>
            <a:pPr eaLnBrk="1" hangingPunct="1">
              <a:defRPr/>
            </a:pPr>
            <a:r>
              <a:rPr lang="en-US" smtClean="0">
                <a:cs typeface="+mj-cs"/>
              </a:rPr>
              <a:t>Ionic Chemical Formulas</a:t>
            </a:r>
          </a:p>
        </p:txBody>
      </p:sp>
      <p:sp>
        <p:nvSpPr>
          <p:cNvPr id="92168" name="Text Box 8"/>
          <p:cNvSpPr txBox="1">
            <a:spLocks noChangeArrowheads="1"/>
          </p:cNvSpPr>
          <p:nvPr/>
        </p:nvSpPr>
        <p:spPr bwMode="auto">
          <a:xfrm>
            <a:off x="3733800" y="1981200"/>
            <a:ext cx="4648200" cy="434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31775" indent="-231775">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buClr>
                <a:schemeClr val="folHlink"/>
              </a:buClr>
              <a:buSzPct val="60000"/>
              <a:buFont typeface="Wingdings" charset="0"/>
              <a:buChar char="n"/>
            </a:pPr>
            <a:r>
              <a:rPr lang="en-US" sz="1400"/>
              <a:t>Ionic formulas are a little trickier than molecular ones</a:t>
            </a:r>
          </a:p>
          <a:p>
            <a:pPr>
              <a:spcBef>
                <a:spcPct val="50000"/>
              </a:spcBef>
              <a:buClr>
                <a:schemeClr val="folHlink"/>
              </a:buClr>
              <a:buSzPct val="60000"/>
              <a:buFont typeface="Wingdings" charset="0"/>
              <a:buChar char="n"/>
            </a:pPr>
            <a:r>
              <a:rPr lang="en-US" sz="1400"/>
              <a:t>The formula for an ION works like a molecular formula, except that a charge is included as a superscript to the right of the formula</a:t>
            </a:r>
          </a:p>
          <a:p>
            <a:pPr>
              <a:spcBef>
                <a:spcPct val="50000"/>
              </a:spcBef>
              <a:buClr>
                <a:schemeClr val="folHlink"/>
              </a:buClr>
              <a:buSzPct val="60000"/>
              <a:buFont typeface="Wingdings" charset="0"/>
              <a:buChar char="n"/>
            </a:pPr>
            <a:r>
              <a:rPr lang="en-US" sz="1400"/>
              <a:t>The formula for calcium ion is Ca</a:t>
            </a:r>
            <a:r>
              <a:rPr lang="en-US" sz="1400" baseline="30000"/>
              <a:t>2+</a:t>
            </a:r>
          </a:p>
          <a:p>
            <a:pPr>
              <a:spcBef>
                <a:spcPct val="50000"/>
              </a:spcBef>
              <a:buClr>
                <a:schemeClr val="folHlink"/>
              </a:buClr>
              <a:buSzPct val="60000"/>
              <a:buFont typeface="Wingdings" charset="0"/>
              <a:buChar char="n"/>
            </a:pPr>
            <a:r>
              <a:rPr lang="en-US" sz="1400"/>
              <a:t>The formula for phosphate ion is PO</a:t>
            </a:r>
            <a:r>
              <a:rPr lang="en-US" sz="1400" baseline="-25000"/>
              <a:t>4</a:t>
            </a:r>
            <a:r>
              <a:rPr lang="en-US" sz="1400" baseline="30000"/>
              <a:t>3-</a:t>
            </a:r>
            <a:r>
              <a:rPr lang="en-US" sz="1400"/>
              <a:t> </a:t>
            </a:r>
          </a:p>
          <a:p>
            <a:pPr>
              <a:spcBef>
                <a:spcPct val="50000"/>
              </a:spcBef>
              <a:buClr>
                <a:schemeClr val="folHlink"/>
              </a:buClr>
              <a:buSzPct val="60000"/>
              <a:buFont typeface="Wingdings" charset="0"/>
              <a:buChar char="n"/>
            </a:pPr>
            <a:r>
              <a:rPr lang="en-US" sz="1400"/>
              <a:t>Ionic COMPOUNDS have formulas which are NEUTRAL (no charges written) because the total amount of positive charge equals the total amount of negative charge in the formula</a:t>
            </a:r>
          </a:p>
          <a:p>
            <a:pPr>
              <a:spcBef>
                <a:spcPct val="50000"/>
              </a:spcBef>
              <a:buClr>
                <a:schemeClr val="folHlink"/>
              </a:buClr>
              <a:buSzPct val="60000"/>
              <a:buFont typeface="Wingdings" charset="0"/>
              <a:buChar char="n"/>
            </a:pPr>
            <a:r>
              <a:rPr lang="en-US" sz="1400"/>
              <a:t>Calcium phosphate</a:t>
            </a:r>
            <a:r>
              <a:rPr lang="ja-JP" altLang="en-US" sz="1400"/>
              <a:t>’</a:t>
            </a:r>
            <a:r>
              <a:rPr lang="en-US" altLang="ja-JP" sz="1400"/>
              <a:t>s formula has 6 positive charges from the 3 calcium ions, and 6 negative charges from the 2 phosphate ions, so this formula is neutral overall (</a:t>
            </a:r>
            <a:r>
              <a:rPr lang="en-US" altLang="ja-JP" sz="1400">
                <a:solidFill>
                  <a:schemeClr val="hlink"/>
                </a:solidFill>
              </a:rPr>
              <a:t>the positive and negative charges cancel</a:t>
            </a:r>
            <a:r>
              <a:rPr lang="en-US" altLang="ja-JP" sz="1400"/>
              <a:t>)</a:t>
            </a:r>
          </a:p>
          <a:p>
            <a:pPr>
              <a:spcBef>
                <a:spcPct val="50000"/>
              </a:spcBef>
              <a:buClr>
                <a:schemeClr val="folHlink"/>
              </a:buClr>
              <a:buSzPct val="60000"/>
              <a:buFont typeface="Wingdings" charset="0"/>
              <a:buChar char="n"/>
            </a:pPr>
            <a:r>
              <a:rPr lang="en-US" sz="1400">
                <a:solidFill>
                  <a:schemeClr val="hlink"/>
                </a:solidFill>
              </a:rPr>
              <a:t>In this course ionic compounds have formulas with metals AND nonmetals in them or they have ammonium (NH</a:t>
            </a:r>
            <a:r>
              <a:rPr lang="en-US" sz="1400" baseline="-25000">
                <a:solidFill>
                  <a:schemeClr val="hlink"/>
                </a:solidFill>
              </a:rPr>
              <a:t>4</a:t>
            </a:r>
            <a:r>
              <a:rPr lang="en-US" sz="1400">
                <a:solidFill>
                  <a:schemeClr val="hlink"/>
                </a:solidFill>
              </a:rPr>
              <a:t>) in the beginning of the formula</a:t>
            </a:r>
            <a:r>
              <a:rPr lang="en-US" sz="1400"/>
              <a:t> </a:t>
            </a:r>
          </a:p>
        </p:txBody>
      </p:sp>
      <p:pic>
        <p:nvPicPr>
          <p:cNvPr id="92176" name="Picture 16" descr="Calc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438400"/>
            <a:ext cx="8382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7" name="Picture 17" descr="Phosph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57400"/>
            <a:ext cx="13081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78" name="Picture 18" descr="remain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657600"/>
            <a:ext cx="28194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92168">
                                            <p:txEl>
                                              <p:pRg st="0" end="0"/>
                                            </p:txEl>
                                          </p:spTgt>
                                        </p:tgtEl>
                                        <p:attrNameLst>
                                          <p:attrName>style.visibility</p:attrName>
                                        </p:attrNameLst>
                                      </p:cBhvr>
                                      <p:to>
                                        <p:strVal val="visible"/>
                                      </p:to>
                                    </p:set>
                                    <p:anim calcmode="lin" valueType="num">
                                      <p:cBhvr>
                                        <p:cTn id="7" dur="500" fill="hold"/>
                                        <p:tgtEl>
                                          <p:spTgt spid="92168">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9216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92168">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92168">
                                            <p:txEl>
                                              <p:pRg st="0" end="0"/>
                                            </p:txEl>
                                          </p:spTgt>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2" fill="hold" grpId="0" nodeType="afterEffect">
                                  <p:stCondLst>
                                    <p:cond delay="1000"/>
                                  </p:stCondLst>
                                  <p:childTnLst>
                                    <p:set>
                                      <p:cBhvr>
                                        <p:cTn id="13" dur="1" fill="hold">
                                          <p:stCondLst>
                                            <p:cond delay="0"/>
                                          </p:stCondLst>
                                        </p:cTn>
                                        <p:tgtEl>
                                          <p:spTgt spid="92168">
                                            <p:txEl>
                                              <p:pRg st="1" end="1"/>
                                            </p:txEl>
                                          </p:spTgt>
                                        </p:tgtEl>
                                        <p:attrNameLst>
                                          <p:attrName>style.visibility</p:attrName>
                                        </p:attrNameLst>
                                      </p:cBhvr>
                                      <p:to>
                                        <p:strVal val="visible"/>
                                      </p:to>
                                    </p:set>
                                    <p:anim calcmode="lin" valueType="num">
                                      <p:cBhvr>
                                        <p:cTn id="14" dur="500" fill="hold"/>
                                        <p:tgtEl>
                                          <p:spTgt spid="92168">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92168">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92168">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92168">
                                            <p:txEl>
                                              <p:pRg st="1" end="1"/>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000"/>
                            </p:stCondLst>
                            <p:childTnLst>
                              <p:par>
                                <p:cTn id="19" presetID="17" presetClass="entr" presetSubtype="8" fill="hold" grpId="0" nodeType="afterEffect">
                                  <p:stCondLst>
                                    <p:cond delay="1000"/>
                                  </p:stCondLst>
                                  <p:childTnLst>
                                    <p:set>
                                      <p:cBhvr>
                                        <p:cTn id="20" dur="1" fill="hold">
                                          <p:stCondLst>
                                            <p:cond delay="0"/>
                                          </p:stCondLst>
                                        </p:cTn>
                                        <p:tgtEl>
                                          <p:spTgt spid="92168">
                                            <p:txEl>
                                              <p:pRg st="2" end="2"/>
                                            </p:txEl>
                                          </p:spTgt>
                                        </p:tgtEl>
                                        <p:attrNameLst>
                                          <p:attrName>style.visibility</p:attrName>
                                        </p:attrNameLst>
                                      </p:cBhvr>
                                      <p:to>
                                        <p:strVal val="visible"/>
                                      </p:to>
                                    </p:set>
                                    <p:anim calcmode="lin" valueType="num">
                                      <p:cBhvr>
                                        <p:cTn id="21" dur="500" fill="hold"/>
                                        <p:tgtEl>
                                          <p:spTgt spid="92168">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92168">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92168">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92168">
                                            <p:txEl>
                                              <p:pRg st="2" end="2"/>
                                            </p:txEl>
                                          </p:spTgt>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3500"/>
                            </p:stCondLst>
                            <p:childTnLst>
                              <p:par>
                                <p:cTn id="26" presetID="2" presetClass="entr" presetSubtype="8" fill="hold" nodeType="afterEffect">
                                  <p:stCondLst>
                                    <p:cond delay="0"/>
                                  </p:stCondLst>
                                  <p:childTnLst>
                                    <p:set>
                                      <p:cBhvr>
                                        <p:cTn id="27" dur="1" fill="hold">
                                          <p:stCondLst>
                                            <p:cond delay="0"/>
                                          </p:stCondLst>
                                        </p:cTn>
                                        <p:tgtEl>
                                          <p:spTgt spid="92176"/>
                                        </p:tgtEl>
                                        <p:attrNameLst>
                                          <p:attrName>style.visibility</p:attrName>
                                        </p:attrNameLst>
                                      </p:cBhvr>
                                      <p:to>
                                        <p:strVal val="visible"/>
                                      </p:to>
                                    </p:set>
                                    <p:anim calcmode="lin" valueType="num">
                                      <p:cBhvr additive="base">
                                        <p:cTn id="28" dur="500" fill="hold"/>
                                        <p:tgtEl>
                                          <p:spTgt spid="92176"/>
                                        </p:tgtEl>
                                        <p:attrNameLst>
                                          <p:attrName>ppt_x</p:attrName>
                                        </p:attrNameLst>
                                      </p:cBhvr>
                                      <p:tavLst>
                                        <p:tav tm="0">
                                          <p:val>
                                            <p:strVal val="0-#ppt_w/2"/>
                                          </p:val>
                                        </p:tav>
                                        <p:tav tm="100000">
                                          <p:val>
                                            <p:strVal val="#ppt_x"/>
                                          </p:val>
                                        </p:tav>
                                      </p:tavLst>
                                    </p:anim>
                                    <p:anim calcmode="lin" valueType="num">
                                      <p:cBhvr additive="base">
                                        <p:cTn id="29" dur="500" fill="hold"/>
                                        <p:tgtEl>
                                          <p:spTgt spid="92176"/>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2" fill="hold" grpId="0" nodeType="clickEffect">
                                  <p:stCondLst>
                                    <p:cond delay="0"/>
                                  </p:stCondLst>
                                  <p:childTnLst>
                                    <p:set>
                                      <p:cBhvr>
                                        <p:cTn id="33" dur="1" fill="hold">
                                          <p:stCondLst>
                                            <p:cond delay="0"/>
                                          </p:stCondLst>
                                        </p:cTn>
                                        <p:tgtEl>
                                          <p:spTgt spid="92168">
                                            <p:txEl>
                                              <p:pRg st="3" end="3"/>
                                            </p:txEl>
                                          </p:spTgt>
                                        </p:tgtEl>
                                        <p:attrNameLst>
                                          <p:attrName>style.visibility</p:attrName>
                                        </p:attrNameLst>
                                      </p:cBhvr>
                                      <p:to>
                                        <p:strVal val="visible"/>
                                      </p:to>
                                    </p:set>
                                    <p:anim calcmode="lin" valueType="num">
                                      <p:cBhvr>
                                        <p:cTn id="34" dur="500" fill="hold"/>
                                        <p:tgtEl>
                                          <p:spTgt spid="92168">
                                            <p:txEl>
                                              <p:pRg st="3" end="3"/>
                                            </p:txEl>
                                          </p:spTgt>
                                        </p:tgtEl>
                                        <p:attrNameLst>
                                          <p:attrName>ppt_x</p:attrName>
                                        </p:attrNameLst>
                                      </p:cBhvr>
                                      <p:tavLst>
                                        <p:tav tm="0">
                                          <p:val>
                                            <p:strVal val="#ppt_x+#ppt_w/2"/>
                                          </p:val>
                                        </p:tav>
                                        <p:tav tm="100000">
                                          <p:val>
                                            <p:strVal val="#ppt_x"/>
                                          </p:val>
                                        </p:tav>
                                      </p:tavLst>
                                    </p:anim>
                                    <p:anim calcmode="lin" valueType="num">
                                      <p:cBhvr>
                                        <p:cTn id="35" dur="500" fill="hold"/>
                                        <p:tgtEl>
                                          <p:spTgt spid="92168">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92168">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92168">
                                            <p:txEl>
                                              <p:pRg st="3" end="3"/>
                                            </p:txEl>
                                          </p:spTgt>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500"/>
                            </p:stCondLst>
                            <p:childTnLst>
                              <p:par>
                                <p:cTn id="39" presetID="2" presetClass="entr" presetSubtype="2" fill="hold" nodeType="afterEffect">
                                  <p:stCondLst>
                                    <p:cond delay="0"/>
                                  </p:stCondLst>
                                  <p:childTnLst>
                                    <p:set>
                                      <p:cBhvr>
                                        <p:cTn id="40" dur="1" fill="hold">
                                          <p:stCondLst>
                                            <p:cond delay="0"/>
                                          </p:stCondLst>
                                        </p:cTn>
                                        <p:tgtEl>
                                          <p:spTgt spid="92177"/>
                                        </p:tgtEl>
                                        <p:attrNameLst>
                                          <p:attrName>style.visibility</p:attrName>
                                        </p:attrNameLst>
                                      </p:cBhvr>
                                      <p:to>
                                        <p:strVal val="visible"/>
                                      </p:to>
                                    </p:set>
                                    <p:anim calcmode="lin" valueType="num">
                                      <p:cBhvr additive="base">
                                        <p:cTn id="41" dur="500" fill="hold"/>
                                        <p:tgtEl>
                                          <p:spTgt spid="92177"/>
                                        </p:tgtEl>
                                        <p:attrNameLst>
                                          <p:attrName>ppt_x</p:attrName>
                                        </p:attrNameLst>
                                      </p:cBhvr>
                                      <p:tavLst>
                                        <p:tav tm="0">
                                          <p:val>
                                            <p:strVal val="1+#ppt_w/2"/>
                                          </p:val>
                                        </p:tav>
                                        <p:tav tm="100000">
                                          <p:val>
                                            <p:strVal val="#ppt_x"/>
                                          </p:val>
                                        </p:tav>
                                      </p:tavLst>
                                    </p:anim>
                                    <p:anim calcmode="lin" valueType="num">
                                      <p:cBhvr additive="base">
                                        <p:cTn id="42" dur="500" fill="hold"/>
                                        <p:tgtEl>
                                          <p:spTgt spid="92177"/>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92168">
                                            <p:txEl>
                                              <p:pRg st="4" end="4"/>
                                            </p:txEl>
                                          </p:spTgt>
                                        </p:tgtEl>
                                        <p:attrNameLst>
                                          <p:attrName>style.visibility</p:attrName>
                                        </p:attrNameLst>
                                      </p:cBhvr>
                                      <p:to>
                                        <p:strVal val="visible"/>
                                      </p:to>
                                    </p:set>
                                    <p:anim calcmode="lin" valueType="num">
                                      <p:cBhvr>
                                        <p:cTn id="47" dur="500" fill="hold"/>
                                        <p:tgtEl>
                                          <p:spTgt spid="92168">
                                            <p:txEl>
                                              <p:pRg st="4" end="4"/>
                                            </p:txEl>
                                          </p:spTgt>
                                        </p:tgtEl>
                                        <p:attrNameLst>
                                          <p:attrName>ppt_x</p:attrName>
                                        </p:attrNameLst>
                                      </p:cBhvr>
                                      <p:tavLst>
                                        <p:tav tm="0">
                                          <p:val>
                                            <p:strVal val="#ppt_x-#ppt_w/2"/>
                                          </p:val>
                                        </p:tav>
                                        <p:tav tm="100000">
                                          <p:val>
                                            <p:strVal val="#ppt_x"/>
                                          </p:val>
                                        </p:tav>
                                      </p:tavLst>
                                    </p:anim>
                                    <p:anim calcmode="lin" valueType="num">
                                      <p:cBhvr>
                                        <p:cTn id="48" dur="500" fill="hold"/>
                                        <p:tgtEl>
                                          <p:spTgt spid="92168">
                                            <p:txEl>
                                              <p:pRg st="4" end="4"/>
                                            </p:txEl>
                                          </p:spTgt>
                                        </p:tgtEl>
                                        <p:attrNameLst>
                                          <p:attrName>ppt_y</p:attrName>
                                        </p:attrNameLst>
                                      </p:cBhvr>
                                      <p:tavLst>
                                        <p:tav tm="0">
                                          <p:val>
                                            <p:strVal val="#ppt_y"/>
                                          </p:val>
                                        </p:tav>
                                        <p:tav tm="100000">
                                          <p:val>
                                            <p:strVal val="#ppt_y"/>
                                          </p:val>
                                        </p:tav>
                                      </p:tavLst>
                                    </p:anim>
                                    <p:anim calcmode="lin" valueType="num">
                                      <p:cBhvr>
                                        <p:cTn id="49" dur="500" fill="hold"/>
                                        <p:tgtEl>
                                          <p:spTgt spid="92168">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9216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2178"/>
                                        </p:tgtEl>
                                        <p:attrNameLst>
                                          <p:attrName>style.visibility</p:attrName>
                                        </p:attrNameLst>
                                      </p:cBhvr>
                                      <p:to>
                                        <p:strVal val="visible"/>
                                      </p:to>
                                    </p:set>
                                    <p:anim calcmode="lin" valueType="num">
                                      <p:cBhvr additive="base">
                                        <p:cTn id="55" dur="500" fill="hold"/>
                                        <p:tgtEl>
                                          <p:spTgt spid="92178"/>
                                        </p:tgtEl>
                                        <p:attrNameLst>
                                          <p:attrName>ppt_x</p:attrName>
                                        </p:attrNameLst>
                                      </p:cBhvr>
                                      <p:tavLst>
                                        <p:tav tm="0">
                                          <p:val>
                                            <p:strVal val="#ppt_x"/>
                                          </p:val>
                                        </p:tav>
                                        <p:tav tm="100000">
                                          <p:val>
                                            <p:strVal val="#ppt_x"/>
                                          </p:val>
                                        </p:tav>
                                      </p:tavLst>
                                    </p:anim>
                                    <p:anim calcmode="lin" valueType="num">
                                      <p:cBhvr additive="base">
                                        <p:cTn id="56" dur="500" fill="hold"/>
                                        <p:tgtEl>
                                          <p:spTgt spid="92178"/>
                                        </p:tgtEl>
                                        <p:attrNameLst>
                                          <p:attrName>ppt_y</p:attrName>
                                        </p:attrNameLst>
                                      </p:cBhvr>
                                      <p:tavLst>
                                        <p:tav tm="0">
                                          <p:val>
                                            <p:strVal val="1+#ppt_h/2"/>
                                          </p:val>
                                        </p:tav>
                                        <p:tav tm="100000">
                                          <p:val>
                                            <p:strVal val="#ppt_y"/>
                                          </p:val>
                                        </p:tav>
                                      </p:tavLst>
                                    </p:anim>
                                  </p:childTnLst>
                                </p:cTn>
                              </p:par>
                            </p:childTnLst>
                          </p:cTn>
                        </p:par>
                        <p:par>
                          <p:cTn id="57" fill="hold" nodeType="afterGroup">
                            <p:stCondLst>
                              <p:cond delay="500"/>
                            </p:stCondLst>
                            <p:childTnLst>
                              <p:par>
                                <p:cTn id="58" presetID="17" presetClass="entr" presetSubtype="2" fill="hold" grpId="0" nodeType="afterEffect">
                                  <p:stCondLst>
                                    <p:cond delay="1000"/>
                                  </p:stCondLst>
                                  <p:childTnLst>
                                    <p:set>
                                      <p:cBhvr>
                                        <p:cTn id="59" dur="1" fill="hold">
                                          <p:stCondLst>
                                            <p:cond delay="0"/>
                                          </p:stCondLst>
                                        </p:cTn>
                                        <p:tgtEl>
                                          <p:spTgt spid="92168">
                                            <p:txEl>
                                              <p:pRg st="5" end="5"/>
                                            </p:txEl>
                                          </p:spTgt>
                                        </p:tgtEl>
                                        <p:attrNameLst>
                                          <p:attrName>style.visibility</p:attrName>
                                        </p:attrNameLst>
                                      </p:cBhvr>
                                      <p:to>
                                        <p:strVal val="visible"/>
                                      </p:to>
                                    </p:set>
                                    <p:anim calcmode="lin" valueType="num">
                                      <p:cBhvr>
                                        <p:cTn id="60" dur="500" fill="hold"/>
                                        <p:tgtEl>
                                          <p:spTgt spid="92168">
                                            <p:txEl>
                                              <p:pRg st="5" end="5"/>
                                            </p:txEl>
                                          </p:spTgt>
                                        </p:tgtEl>
                                        <p:attrNameLst>
                                          <p:attrName>ppt_x</p:attrName>
                                        </p:attrNameLst>
                                      </p:cBhvr>
                                      <p:tavLst>
                                        <p:tav tm="0">
                                          <p:val>
                                            <p:strVal val="#ppt_x+#ppt_w/2"/>
                                          </p:val>
                                        </p:tav>
                                        <p:tav tm="100000">
                                          <p:val>
                                            <p:strVal val="#ppt_x"/>
                                          </p:val>
                                        </p:tav>
                                      </p:tavLst>
                                    </p:anim>
                                    <p:anim calcmode="lin" valueType="num">
                                      <p:cBhvr>
                                        <p:cTn id="61" dur="500" fill="hold"/>
                                        <p:tgtEl>
                                          <p:spTgt spid="92168">
                                            <p:txEl>
                                              <p:pRg st="5" end="5"/>
                                            </p:txEl>
                                          </p:spTgt>
                                        </p:tgtEl>
                                        <p:attrNameLst>
                                          <p:attrName>ppt_y</p:attrName>
                                        </p:attrNameLst>
                                      </p:cBhvr>
                                      <p:tavLst>
                                        <p:tav tm="0">
                                          <p:val>
                                            <p:strVal val="#ppt_y"/>
                                          </p:val>
                                        </p:tav>
                                        <p:tav tm="100000">
                                          <p:val>
                                            <p:strVal val="#ppt_y"/>
                                          </p:val>
                                        </p:tav>
                                      </p:tavLst>
                                    </p:anim>
                                    <p:anim calcmode="lin" valueType="num">
                                      <p:cBhvr>
                                        <p:cTn id="62" dur="500" fill="hold"/>
                                        <p:tgtEl>
                                          <p:spTgt spid="92168">
                                            <p:txEl>
                                              <p:pRg st="5" end="5"/>
                                            </p:txEl>
                                          </p:spTgt>
                                        </p:tgtEl>
                                        <p:attrNameLst>
                                          <p:attrName>ppt_w</p:attrName>
                                        </p:attrNameLst>
                                      </p:cBhvr>
                                      <p:tavLst>
                                        <p:tav tm="0">
                                          <p:val>
                                            <p:fltVal val="0"/>
                                          </p:val>
                                        </p:tav>
                                        <p:tav tm="100000">
                                          <p:val>
                                            <p:strVal val="#ppt_w"/>
                                          </p:val>
                                        </p:tav>
                                      </p:tavLst>
                                    </p:anim>
                                    <p:anim calcmode="lin" valueType="num">
                                      <p:cBhvr>
                                        <p:cTn id="63" dur="500" fill="hold"/>
                                        <p:tgtEl>
                                          <p:spTgt spid="92168">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7" presetClass="entr" presetSubtype="8" fill="hold" grpId="0" nodeType="clickEffect">
                                  <p:stCondLst>
                                    <p:cond delay="0"/>
                                  </p:stCondLst>
                                  <p:childTnLst>
                                    <p:set>
                                      <p:cBhvr>
                                        <p:cTn id="67" dur="1" fill="hold">
                                          <p:stCondLst>
                                            <p:cond delay="0"/>
                                          </p:stCondLst>
                                        </p:cTn>
                                        <p:tgtEl>
                                          <p:spTgt spid="92168">
                                            <p:txEl>
                                              <p:pRg st="6" end="6"/>
                                            </p:txEl>
                                          </p:spTgt>
                                        </p:tgtEl>
                                        <p:attrNameLst>
                                          <p:attrName>style.visibility</p:attrName>
                                        </p:attrNameLst>
                                      </p:cBhvr>
                                      <p:to>
                                        <p:strVal val="visible"/>
                                      </p:to>
                                    </p:set>
                                    <p:anim calcmode="lin" valueType="num">
                                      <p:cBhvr>
                                        <p:cTn id="68" dur="500" fill="hold"/>
                                        <p:tgtEl>
                                          <p:spTgt spid="92168">
                                            <p:txEl>
                                              <p:pRg st="6" end="6"/>
                                            </p:txEl>
                                          </p:spTgt>
                                        </p:tgtEl>
                                        <p:attrNameLst>
                                          <p:attrName>ppt_x</p:attrName>
                                        </p:attrNameLst>
                                      </p:cBhvr>
                                      <p:tavLst>
                                        <p:tav tm="0">
                                          <p:val>
                                            <p:strVal val="#ppt_x-#ppt_w/2"/>
                                          </p:val>
                                        </p:tav>
                                        <p:tav tm="100000">
                                          <p:val>
                                            <p:strVal val="#ppt_x"/>
                                          </p:val>
                                        </p:tav>
                                      </p:tavLst>
                                    </p:anim>
                                    <p:anim calcmode="lin" valueType="num">
                                      <p:cBhvr>
                                        <p:cTn id="69" dur="500" fill="hold"/>
                                        <p:tgtEl>
                                          <p:spTgt spid="92168">
                                            <p:txEl>
                                              <p:pRg st="6" end="6"/>
                                            </p:txEl>
                                          </p:spTgt>
                                        </p:tgtEl>
                                        <p:attrNameLst>
                                          <p:attrName>ppt_y</p:attrName>
                                        </p:attrNameLst>
                                      </p:cBhvr>
                                      <p:tavLst>
                                        <p:tav tm="0">
                                          <p:val>
                                            <p:strVal val="#ppt_y"/>
                                          </p:val>
                                        </p:tav>
                                        <p:tav tm="100000">
                                          <p:val>
                                            <p:strVal val="#ppt_y"/>
                                          </p:val>
                                        </p:tav>
                                      </p:tavLst>
                                    </p:anim>
                                    <p:anim calcmode="lin" valueType="num">
                                      <p:cBhvr>
                                        <p:cTn id="70" dur="500" fill="hold"/>
                                        <p:tgtEl>
                                          <p:spTgt spid="92168">
                                            <p:txEl>
                                              <p:pRg st="6" end="6"/>
                                            </p:txEl>
                                          </p:spTgt>
                                        </p:tgtEl>
                                        <p:attrNameLst>
                                          <p:attrName>ppt_w</p:attrName>
                                        </p:attrNameLst>
                                      </p:cBhvr>
                                      <p:tavLst>
                                        <p:tav tm="0">
                                          <p:val>
                                            <p:fltVal val="0"/>
                                          </p:val>
                                        </p:tav>
                                        <p:tav tm="100000">
                                          <p:val>
                                            <p:strVal val="#ppt_w"/>
                                          </p:val>
                                        </p:tav>
                                      </p:tavLst>
                                    </p:anim>
                                    <p:anim calcmode="lin" valueType="num">
                                      <p:cBhvr>
                                        <p:cTn id="71" dur="500" fill="hold"/>
                                        <p:tgtEl>
                                          <p:spTgt spid="92168">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pPr>
              <a:defRPr/>
            </a:pPr>
            <a:r>
              <a:rPr lang="en-US"/>
              <a:t>Chapter 2</a:t>
            </a:r>
          </a:p>
        </p:txBody>
      </p:sp>
      <p:sp>
        <p:nvSpPr>
          <p:cNvPr id="6" name="Slide Number Placeholder 6"/>
          <p:cNvSpPr>
            <a:spLocks noGrp="1"/>
          </p:cNvSpPr>
          <p:nvPr>
            <p:ph type="sldNum" sz="quarter" idx="12"/>
          </p:nvPr>
        </p:nvSpPr>
        <p:spPr/>
        <p:txBody>
          <a:bodyPr/>
          <a:lstStyle/>
          <a:p>
            <a:pPr>
              <a:defRPr/>
            </a:pPr>
            <a:fld id="{2E75AA51-6002-6F49-B701-17C92854D034}" type="slidenum">
              <a:rPr lang="en-US"/>
              <a:pPr>
                <a:defRPr/>
              </a:pPr>
              <a:t>27</a:t>
            </a:fld>
            <a:endParaRPr lang="en-US"/>
          </a:p>
        </p:txBody>
      </p:sp>
      <p:sp>
        <p:nvSpPr>
          <p:cNvPr id="104450" name="Rectangle 2"/>
          <p:cNvSpPr>
            <a:spLocks noGrp="1" noChangeArrowheads="1"/>
          </p:cNvSpPr>
          <p:nvPr>
            <p:ph type="title"/>
          </p:nvPr>
        </p:nvSpPr>
        <p:spPr/>
        <p:txBody>
          <a:bodyPr/>
          <a:lstStyle/>
          <a:p>
            <a:pPr eaLnBrk="1" hangingPunct="1">
              <a:defRPr/>
            </a:pPr>
            <a:r>
              <a:rPr lang="en-US" smtClean="0">
                <a:cs typeface="+mj-cs"/>
              </a:rPr>
              <a:t>Writing Ionic Formulas</a:t>
            </a:r>
          </a:p>
        </p:txBody>
      </p:sp>
      <p:sp>
        <p:nvSpPr>
          <p:cNvPr id="104451" name="Rectangle 3"/>
          <p:cNvSpPr>
            <a:spLocks noGrp="1" noChangeArrowheads="1"/>
          </p:cNvSpPr>
          <p:nvPr>
            <p:ph type="body" sz="half" idx="2"/>
          </p:nvPr>
        </p:nvSpPr>
        <p:spPr>
          <a:xfrm>
            <a:off x="609600" y="3429000"/>
            <a:ext cx="7772400" cy="2819400"/>
          </a:xfrm>
        </p:spPr>
        <p:txBody>
          <a:bodyPr/>
          <a:lstStyle/>
          <a:p>
            <a:pPr lvl="1" eaLnBrk="1" hangingPunct="1">
              <a:buClr>
                <a:schemeClr val="folHlink"/>
              </a:buClr>
              <a:defRPr/>
            </a:pPr>
            <a:r>
              <a:rPr lang="en-US" sz="2400" smtClean="0"/>
              <a:t>The charge on the cation becomes the subscript on the anion.</a:t>
            </a:r>
          </a:p>
          <a:p>
            <a:pPr lvl="1" eaLnBrk="1" hangingPunct="1">
              <a:buClr>
                <a:schemeClr val="folHlink"/>
              </a:buClr>
              <a:defRPr/>
            </a:pPr>
            <a:r>
              <a:rPr lang="en-US" sz="2400" smtClean="0"/>
              <a:t>The charge on the anion becomes the subscript on the cation.</a:t>
            </a:r>
          </a:p>
          <a:p>
            <a:pPr lvl="1" eaLnBrk="1" hangingPunct="1">
              <a:buClr>
                <a:schemeClr val="folHlink"/>
              </a:buClr>
              <a:defRPr/>
            </a:pPr>
            <a:r>
              <a:rPr lang="en-US" sz="2400" smtClean="0"/>
              <a:t>If these subscripts are not in the lowest whole-number ratio, divide them by the greatest common factor (ie. Pb</a:t>
            </a:r>
            <a:r>
              <a:rPr lang="en-US" sz="2400" baseline="30000" smtClean="0"/>
              <a:t>4+</a:t>
            </a:r>
            <a:r>
              <a:rPr lang="en-US" sz="2400" smtClean="0"/>
              <a:t> + O</a:t>
            </a:r>
            <a:r>
              <a:rPr lang="en-US" sz="2400" baseline="30000" smtClean="0"/>
              <a:t>2-</a:t>
            </a:r>
            <a:r>
              <a:rPr lang="en-US" sz="2400" smtClean="0"/>
              <a:t> makes PbO</a:t>
            </a:r>
            <a:r>
              <a:rPr lang="en-US" sz="2400" baseline="-25000" smtClean="0"/>
              <a:t>2</a:t>
            </a:r>
            <a:r>
              <a:rPr lang="en-US" sz="2400" smtClean="0"/>
              <a:t> and NOT Pb</a:t>
            </a:r>
            <a:r>
              <a:rPr lang="en-US" sz="2400" baseline="-25000" smtClean="0"/>
              <a:t>2</a:t>
            </a:r>
            <a:r>
              <a:rPr lang="en-US" sz="2400" smtClean="0"/>
              <a:t>O</a:t>
            </a:r>
            <a:r>
              <a:rPr lang="en-US" sz="2400" baseline="-25000" smtClean="0"/>
              <a:t>4</a:t>
            </a:r>
            <a:endParaRPr lang="en-US" sz="2400" smtClean="0"/>
          </a:p>
        </p:txBody>
      </p:sp>
      <p:pic>
        <p:nvPicPr>
          <p:cNvPr id="104452" name="Picture 4" descr="Criss-Cros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895600" y="2362200"/>
            <a:ext cx="3200400" cy="803275"/>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fade">
                                      <p:cBhvr>
                                        <p:cTn id="7" dur="2000"/>
                                        <p:tgtEl>
                                          <p:spTgt spid="10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fade">
                                      <p:cBhvr>
                                        <p:cTn id="12" dur="2000"/>
                                        <p:tgtEl>
                                          <p:spTgt spid="1044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4451">
                                            <p:txEl>
                                              <p:pRg st="2" end="2"/>
                                            </p:txEl>
                                          </p:spTgt>
                                        </p:tgtEl>
                                        <p:attrNameLst>
                                          <p:attrName>style.visibility</p:attrName>
                                        </p:attrNameLst>
                                      </p:cBhvr>
                                      <p:to>
                                        <p:strVal val="visible"/>
                                      </p:to>
                                    </p:set>
                                    <p:animEffect transition="in" filter="fade">
                                      <p:cBhvr>
                                        <p:cTn id="17" dur="2000"/>
                                        <p:tgtEl>
                                          <p:spTgt spid="104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2</a:t>
            </a:r>
          </a:p>
        </p:txBody>
      </p:sp>
      <p:sp>
        <p:nvSpPr>
          <p:cNvPr id="6" name="Slide Number Placeholder 5"/>
          <p:cNvSpPr>
            <a:spLocks noGrp="1"/>
          </p:cNvSpPr>
          <p:nvPr>
            <p:ph type="sldNum" sz="quarter" idx="12"/>
          </p:nvPr>
        </p:nvSpPr>
        <p:spPr/>
        <p:txBody>
          <a:bodyPr/>
          <a:lstStyle/>
          <a:p>
            <a:pPr>
              <a:defRPr/>
            </a:pPr>
            <a:fld id="{C8A930B7-C6D5-6940-AC8A-3159364642C9}" type="slidenum">
              <a:rPr lang="en-US"/>
              <a:pPr>
                <a:defRPr/>
              </a:pPr>
              <a:t>28</a:t>
            </a:fld>
            <a:endParaRPr lang="en-US"/>
          </a:p>
        </p:txBody>
      </p:sp>
      <p:sp>
        <p:nvSpPr>
          <p:cNvPr id="96258" name="Rectangle 2"/>
          <p:cNvSpPr>
            <a:spLocks noGrp="1" noChangeArrowheads="1"/>
          </p:cNvSpPr>
          <p:nvPr>
            <p:ph type="title"/>
          </p:nvPr>
        </p:nvSpPr>
        <p:spPr/>
        <p:txBody>
          <a:bodyPr/>
          <a:lstStyle/>
          <a:p>
            <a:pPr eaLnBrk="1" hangingPunct="1">
              <a:defRPr/>
            </a:pPr>
            <a:r>
              <a:rPr lang="en-US" sz="3600" smtClean="0">
                <a:cs typeface="+mj-cs"/>
              </a:rPr>
              <a:t>Empirical vs. Molecular Formulas</a:t>
            </a:r>
            <a:endParaRPr lang="en-US" smtClean="0">
              <a:cs typeface="+mj-cs"/>
            </a:endParaRPr>
          </a:p>
        </p:txBody>
      </p:sp>
      <p:sp>
        <p:nvSpPr>
          <p:cNvPr id="96259" name="Rectangle 3"/>
          <p:cNvSpPr>
            <a:spLocks noGrp="1" noChangeArrowheads="1"/>
          </p:cNvSpPr>
          <p:nvPr>
            <p:ph type="body" idx="1"/>
          </p:nvPr>
        </p:nvSpPr>
        <p:spPr>
          <a:xfrm>
            <a:off x="4267200" y="2286000"/>
            <a:ext cx="4459288" cy="4114800"/>
          </a:xfrm>
        </p:spPr>
        <p:txBody>
          <a:bodyPr/>
          <a:lstStyle/>
          <a:p>
            <a:pPr eaLnBrk="1" hangingPunct="1">
              <a:spcBef>
                <a:spcPct val="50000"/>
              </a:spcBef>
              <a:defRPr/>
            </a:pPr>
            <a:r>
              <a:rPr lang="en-US" sz="2000" smtClean="0">
                <a:cs typeface="+mn-cs"/>
              </a:rPr>
              <a:t>Empirical formulas give the lowest whole-number ratio of atoms of each element in a compound.</a:t>
            </a:r>
          </a:p>
          <a:p>
            <a:pPr eaLnBrk="1" hangingPunct="1">
              <a:spcBef>
                <a:spcPct val="50000"/>
              </a:spcBef>
              <a:defRPr/>
            </a:pPr>
            <a:r>
              <a:rPr lang="en-US" sz="2000" smtClean="0">
                <a:cs typeface="+mn-cs"/>
              </a:rPr>
              <a:t>Molecular formulas give the exact number of atoms of each element in a molecule.</a:t>
            </a:r>
          </a:p>
          <a:p>
            <a:pPr eaLnBrk="1" hangingPunct="1">
              <a:spcBef>
                <a:spcPct val="50000"/>
              </a:spcBef>
              <a:defRPr/>
            </a:pPr>
            <a:r>
              <a:rPr lang="en-US" sz="2000" smtClean="0">
                <a:cs typeface="+mn-cs"/>
              </a:rPr>
              <a:t>Molecular formulas can be turned into empirical formulas by dividing each subscript in the formula by the largest possible factor common to all of them.</a:t>
            </a:r>
          </a:p>
        </p:txBody>
      </p:sp>
      <p:pic>
        <p:nvPicPr>
          <p:cNvPr id="962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57400"/>
            <a:ext cx="2928938" cy="422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1000"/>
                                  </p:stCondLst>
                                  <p:childTnLst>
                                    <p:set>
                                      <p:cBhvr>
                                        <p:cTn id="6" dur="1" fill="hold">
                                          <p:stCondLst>
                                            <p:cond delay="0"/>
                                          </p:stCondLst>
                                        </p:cTn>
                                        <p:tgtEl>
                                          <p:spTgt spid="96259">
                                            <p:bg/>
                                          </p:spTgt>
                                        </p:tgtEl>
                                        <p:attrNameLst>
                                          <p:attrName>style.visibility</p:attrName>
                                        </p:attrNameLst>
                                      </p:cBhvr>
                                      <p:to>
                                        <p:strVal val="visible"/>
                                      </p:to>
                                    </p:set>
                                    <p:anim calcmode="lin" valueType="num">
                                      <p:cBhvr>
                                        <p:cTn id="7" dur="500" fill="hold"/>
                                        <p:tgtEl>
                                          <p:spTgt spid="96259">
                                            <p:bg/>
                                          </p:spTgt>
                                        </p:tgtEl>
                                        <p:attrNameLst>
                                          <p:attrName>ppt_x</p:attrName>
                                        </p:attrNameLst>
                                      </p:cBhvr>
                                      <p:tavLst>
                                        <p:tav tm="0">
                                          <p:val>
                                            <p:strVal val="#ppt_x-#ppt_w/2"/>
                                          </p:val>
                                        </p:tav>
                                        <p:tav tm="100000">
                                          <p:val>
                                            <p:strVal val="#ppt_x"/>
                                          </p:val>
                                        </p:tav>
                                      </p:tavLst>
                                    </p:anim>
                                    <p:anim calcmode="lin" valueType="num">
                                      <p:cBhvr>
                                        <p:cTn id="8" dur="500" fill="hold"/>
                                        <p:tgtEl>
                                          <p:spTgt spid="96259">
                                            <p:bg/>
                                          </p:spTgt>
                                        </p:tgtEl>
                                        <p:attrNameLst>
                                          <p:attrName>ppt_y</p:attrName>
                                        </p:attrNameLst>
                                      </p:cBhvr>
                                      <p:tavLst>
                                        <p:tav tm="0">
                                          <p:val>
                                            <p:strVal val="#ppt_y"/>
                                          </p:val>
                                        </p:tav>
                                        <p:tav tm="100000">
                                          <p:val>
                                            <p:strVal val="#ppt_y"/>
                                          </p:val>
                                        </p:tav>
                                      </p:tavLst>
                                    </p:anim>
                                    <p:anim calcmode="lin" valueType="num">
                                      <p:cBhvr>
                                        <p:cTn id="9" dur="500" fill="hold"/>
                                        <p:tgtEl>
                                          <p:spTgt spid="96259">
                                            <p:bg/>
                                          </p:spTgt>
                                        </p:tgtEl>
                                        <p:attrNameLst>
                                          <p:attrName>ppt_w</p:attrName>
                                        </p:attrNameLst>
                                      </p:cBhvr>
                                      <p:tavLst>
                                        <p:tav tm="0">
                                          <p:val>
                                            <p:fltVal val="0"/>
                                          </p:val>
                                        </p:tav>
                                        <p:tav tm="100000">
                                          <p:val>
                                            <p:strVal val="#ppt_w"/>
                                          </p:val>
                                        </p:tav>
                                      </p:tavLst>
                                    </p:anim>
                                    <p:anim calcmode="lin" valueType="num">
                                      <p:cBhvr>
                                        <p:cTn id="10" dur="500" fill="hold"/>
                                        <p:tgtEl>
                                          <p:spTgt spid="96259">
                                            <p:bg/>
                                          </p:spTgt>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500"/>
                            </p:stCondLst>
                            <p:childTnLst>
                              <p:par>
                                <p:cTn id="12" presetID="17" presetClass="entr" presetSubtype="8" fill="hold" grpId="0" nodeType="afterEffect">
                                  <p:stCondLst>
                                    <p:cond delay="1000"/>
                                  </p:stCondLst>
                                  <p:childTnLst>
                                    <p:set>
                                      <p:cBhvr>
                                        <p:cTn id="13" dur="1" fill="hold">
                                          <p:stCondLst>
                                            <p:cond delay="0"/>
                                          </p:stCondLst>
                                        </p:cTn>
                                        <p:tgtEl>
                                          <p:spTgt spid="96259">
                                            <p:txEl>
                                              <p:pRg st="1" end="1"/>
                                            </p:txEl>
                                          </p:spTgt>
                                        </p:tgtEl>
                                        <p:attrNameLst>
                                          <p:attrName>style.visibility</p:attrName>
                                        </p:attrNameLst>
                                      </p:cBhvr>
                                      <p:to>
                                        <p:strVal val="visible"/>
                                      </p:to>
                                    </p:set>
                                    <p:anim calcmode="lin" valueType="num">
                                      <p:cBhvr>
                                        <p:cTn id="14" dur="500" fill="hold"/>
                                        <p:tgtEl>
                                          <p:spTgt spid="96259">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96259">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96259">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96259">
                                            <p:txEl>
                                              <p:pRg st="1" end="1"/>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3000"/>
                            </p:stCondLst>
                            <p:childTnLst>
                              <p:par>
                                <p:cTn id="19" presetID="17" presetClass="entr" presetSubtype="8" fill="hold" grpId="0" nodeType="afterEffect">
                                  <p:stCondLst>
                                    <p:cond delay="1000"/>
                                  </p:stCondLst>
                                  <p:childTnLst>
                                    <p:set>
                                      <p:cBhvr>
                                        <p:cTn id="20" dur="1" fill="hold">
                                          <p:stCondLst>
                                            <p:cond delay="0"/>
                                          </p:stCondLst>
                                        </p:cTn>
                                        <p:tgtEl>
                                          <p:spTgt spid="96259">
                                            <p:txEl>
                                              <p:pRg st="2" end="2"/>
                                            </p:txEl>
                                          </p:spTgt>
                                        </p:tgtEl>
                                        <p:attrNameLst>
                                          <p:attrName>style.visibility</p:attrName>
                                        </p:attrNameLst>
                                      </p:cBhvr>
                                      <p:to>
                                        <p:strVal val="visible"/>
                                      </p:to>
                                    </p:set>
                                    <p:anim calcmode="lin" valueType="num">
                                      <p:cBhvr>
                                        <p:cTn id="21" dur="500" fill="hold"/>
                                        <p:tgtEl>
                                          <p:spTgt spid="96259">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96259">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9625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9625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5"/>
          <p:cNvSpPr>
            <a:spLocks noGrp="1"/>
          </p:cNvSpPr>
          <p:nvPr>
            <p:ph type="ftr" sz="quarter" idx="11"/>
          </p:nvPr>
        </p:nvSpPr>
        <p:spPr/>
        <p:txBody>
          <a:bodyPr/>
          <a:lstStyle/>
          <a:p>
            <a:pPr>
              <a:defRPr/>
            </a:pPr>
            <a:r>
              <a:rPr lang="en-US"/>
              <a:t>Chapter 2</a:t>
            </a:r>
          </a:p>
        </p:txBody>
      </p:sp>
      <p:sp>
        <p:nvSpPr>
          <p:cNvPr id="13" name="Slide Number Placeholder 6"/>
          <p:cNvSpPr>
            <a:spLocks noGrp="1"/>
          </p:cNvSpPr>
          <p:nvPr>
            <p:ph type="sldNum" sz="quarter" idx="12"/>
          </p:nvPr>
        </p:nvSpPr>
        <p:spPr/>
        <p:txBody>
          <a:bodyPr/>
          <a:lstStyle/>
          <a:p>
            <a:pPr>
              <a:defRPr/>
            </a:pPr>
            <a:fld id="{DCC58064-9C2C-B345-8915-6A5CCE6A930D}" type="slidenum">
              <a:rPr lang="en-US"/>
              <a:pPr>
                <a:defRPr/>
              </a:pPr>
              <a:t>29</a:t>
            </a:fld>
            <a:endParaRPr lang="en-US"/>
          </a:p>
        </p:txBody>
      </p:sp>
      <p:sp>
        <p:nvSpPr>
          <p:cNvPr id="102402" name="Rectangle 2"/>
          <p:cNvSpPr>
            <a:spLocks noGrp="1" noChangeArrowheads="1"/>
          </p:cNvSpPr>
          <p:nvPr>
            <p:ph type="title"/>
          </p:nvPr>
        </p:nvSpPr>
        <p:spPr/>
        <p:txBody>
          <a:bodyPr/>
          <a:lstStyle/>
          <a:p>
            <a:pPr eaLnBrk="1" hangingPunct="1">
              <a:defRPr/>
            </a:pPr>
            <a:r>
              <a:rPr lang="en-US" smtClean="0">
                <a:cs typeface="+mj-cs"/>
              </a:rPr>
              <a:t>Ionic Bond Formation</a:t>
            </a:r>
          </a:p>
        </p:txBody>
      </p:sp>
      <p:sp>
        <p:nvSpPr>
          <p:cNvPr id="102418" name="Text Box 18"/>
          <p:cNvSpPr txBox="1">
            <a:spLocks noChangeArrowheads="1"/>
          </p:cNvSpPr>
          <p:nvPr/>
        </p:nvSpPr>
        <p:spPr bwMode="auto">
          <a:xfrm>
            <a:off x="685800" y="4038600"/>
            <a:ext cx="7696200" cy="238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1313" indent="-341313">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30000"/>
              </a:spcBef>
              <a:buClr>
                <a:schemeClr val="folHlink"/>
              </a:buClr>
              <a:buSzPct val="60000"/>
              <a:buFont typeface="Wingdings" charset="0"/>
              <a:buChar char="n"/>
            </a:pPr>
            <a:r>
              <a:rPr lang="en-US" sz="1400"/>
              <a:t>When a metal atom meets a nonmetal atom the metal atom can give one or more electrons to the nonmetal atom</a:t>
            </a:r>
          </a:p>
          <a:p>
            <a:pPr>
              <a:spcBef>
                <a:spcPct val="30000"/>
              </a:spcBef>
              <a:buClr>
                <a:schemeClr val="folHlink"/>
              </a:buClr>
              <a:buSzPct val="60000"/>
              <a:buFont typeface="Wingdings" charset="0"/>
              <a:buChar char="n"/>
            </a:pPr>
            <a:r>
              <a:rPr lang="en-US" sz="1400"/>
              <a:t>Nonmetal atoms like electrons more than metal atoms do.</a:t>
            </a:r>
          </a:p>
          <a:p>
            <a:pPr>
              <a:spcBef>
                <a:spcPct val="30000"/>
              </a:spcBef>
              <a:buClr>
                <a:schemeClr val="folHlink"/>
              </a:buClr>
              <a:buSzPct val="60000"/>
              <a:buFont typeface="Wingdings" charset="0"/>
              <a:buChar char="n"/>
            </a:pPr>
            <a:r>
              <a:rPr lang="en-US" sz="1400"/>
              <a:t>The metal atom loses negative-charged electron(s) and becomes a (positive) cation</a:t>
            </a:r>
          </a:p>
          <a:p>
            <a:pPr>
              <a:spcBef>
                <a:spcPct val="30000"/>
              </a:spcBef>
              <a:buClr>
                <a:schemeClr val="folHlink"/>
              </a:buClr>
              <a:buSzPct val="60000"/>
              <a:buFont typeface="Wingdings" charset="0"/>
              <a:buChar char="n"/>
            </a:pPr>
            <a:r>
              <a:rPr lang="en-US" sz="1400"/>
              <a:t>The nonmetal atom gains negative-charged electron(s) and becomes a (negative) anion</a:t>
            </a:r>
          </a:p>
          <a:p>
            <a:pPr>
              <a:spcBef>
                <a:spcPct val="30000"/>
              </a:spcBef>
              <a:buClr>
                <a:schemeClr val="folHlink"/>
              </a:buClr>
              <a:buSzPct val="60000"/>
              <a:buFont typeface="Wingdings" charset="0"/>
              <a:buChar char="n"/>
            </a:pPr>
            <a:r>
              <a:rPr lang="en-US" sz="1400"/>
              <a:t>The anion and cation are now held together by opposite charge attraction, an </a:t>
            </a:r>
            <a:r>
              <a:rPr lang="en-US" sz="1400">
                <a:solidFill>
                  <a:schemeClr val="hlink"/>
                </a:solidFill>
              </a:rPr>
              <a:t>IONIC BOND</a:t>
            </a:r>
            <a:endParaRPr lang="en-US" sz="1400"/>
          </a:p>
          <a:p>
            <a:pPr>
              <a:spcBef>
                <a:spcPct val="30000"/>
              </a:spcBef>
              <a:buClr>
                <a:schemeClr val="folHlink"/>
              </a:buClr>
              <a:buSzPct val="60000"/>
              <a:buFont typeface="Wingdings" charset="0"/>
              <a:buChar char="n"/>
            </a:pPr>
            <a:r>
              <a:rPr lang="en-US" sz="1400"/>
              <a:t>Lots of atoms doing this leads to an </a:t>
            </a:r>
            <a:r>
              <a:rPr lang="en-US" sz="1400">
                <a:solidFill>
                  <a:schemeClr val="hlink"/>
                </a:solidFill>
              </a:rPr>
              <a:t>IONIC LATTICE</a:t>
            </a:r>
            <a:r>
              <a:rPr lang="en-US" sz="1400"/>
              <a:t> shown in picture above</a:t>
            </a:r>
          </a:p>
          <a:p>
            <a:pPr>
              <a:spcBef>
                <a:spcPct val="30000"/>
              </a:spcBef>
              <a:buClr>
                <a:schemeClr val="folHlink"/>
              </a:buClr>
              <a:buSzPct val="60000"/>
              <a:buFont typeface="Wingdings" charset="0"/>
              <a:buChar char="n"/>
            </a:pPr>
            <a:r>
              <a:rPr lang="en-US" sz="1400"/>
              <a:t>Notice there are no distinct pairs of sodium and chloride ions  - the formula NaCl doesn</a:t>
            </a:r>
            <a:r>
              <a:rPr lang="ja-JP" altLang="en-US" sz="1400"/>
              <a:t>’</a:t>
            </a:r>
            <a:r>
              <a:rPr lang="en-US" altLang="ja-JP" sz="1400"/>
              <a:t>t describe individual </a:t>
            </a:r>
            <a:r>
              <a:rPr lang="en-US" altLang="ja-JP" sz="1400">
                <a:latin typeface="ヒラギノ角ゴ Pro W3" charset="0"/>
              </a:rPr>
              <a:t/>
            </a:r>
            <a:r>
              <a:rPr lang="en-US" altLang="ja-JP" sz="1400"/>
              <a:t>particles like molecules </a:t>
            </a:r>
            <a:endParaRPr lang="en-US" sz="1400"/>
          </a:p>
        </p:txBody>
      </p:sp>
      <p:pic>
        <p:nvPicPr>
          <p:cNvPr id="61445" name="Picture 20" descr="NaCl 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81200"/>
            <a:ext cx="5341938"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1" name="Picture 21" descr="elect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438400"/>
            <a:ext cx="13335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2" name="Picture 22" descr="elect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590800"/>
            <a:ext cx="13335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3" name="Picture 23" descr="elect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743200"/>
            <a:ext cx="13335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4" name="Picture 24" descr="elect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895600"/>
            <a:ext cx="13335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5" name="Picture 25" descr="elect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048000"/>
            <a:ext cx="13335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6" name="Picture 26" descr="elect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200400"/>
            <a:ext cx="13335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7" name="Picture 27" descr="elect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352800"/>
            <a:ext cx="13335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21"/>
                                        </p:tgtEl>
                                        <p:attrNameLst>
                                          <p:attrName>style.visibility</p:attrName>
                                        </p:attrNameLst>
                                      </p:cBhvr>
                                      <p:to>
                                        <p:strVal val="visible"/>
                                      </p:to>
                                    </p:set>
                                  </p:childTnLst>
                                  <p:subTnLst>
                                    <p:set>
                                      <p:cBhvr override="childStyle">
                                        <p:cTn dur="1" fill="hold" display="0" masterRel="nextClick" afterEffect="1"/>
                                        <p:tgtEl>
                                          <p:spTgt spid="102421"/>
                                        </p:tgtEl>
                                        <p:attrNameLst>
                                          <p:attrName>style.visibility</p:attrName>
                                        </p:attrNameLst>
                                      </p:cBhvr>
                                      <p:to>
                                        <p:strVal val="hidden"/>
                                      </p:to>
                                    </p:set>
                                  </p:subTnLst>
                                </p:cTn>
                              </p:par>
                            </p:childTnLst>
                          </p:cTn>
                        </p:par>
                        <p:par>
                          <p:cTn id="7" fill="hold" nodeType="afterGroup">
                            <p:stCondLst>
                              <p:cond delay="0"/>
                            </p:stCondLst>
                            <p:childTnLst>
                              <p:par>
                                <p:cTn id="8" presetID="1" presetClass="entr" presetSubtype="0" fill="hold" nodeType="afterEffect">
                                  <p:stCondLst>
                                    <p:cond delay="300"/>
                                  </p:stCondLst>
                                  <p:childTnLst>
                                    <p:set>
                                      <p:cBhvr>
                                        <p:cTn id="9" dur="1" fill="hold">
                                          <p:stCondLst>
                                            <p:cond delay="0"/>
                                          </p:stCondLst>
                                        </p:cTn>
                                        <p:tgtEl>
                                          <p:spTgt spid="102422"/>
                                        </p:tgtEl>
                                        <p:attrNameLst>
                                          <p:attrName>style.visibility</p:attrName>
                                        </p:attrNameLst>
                                      </p:cBhvr>
                                      <p:to>
                                        <p:strVal val="visible"/>
                                      </p:to>
                                    </p:set>
                                  </p:childTnLst>
                                  <p:subTnLst>
                                    <p:set>
                                      <p:cBhvr override="childStyle">
                                        <p:cTn dur="1" fill="hold" display="0" masterRel="nextClick" afterEffect="1"/>
                                        <p:tgtEl>
                                          <p:spTgt spid="102422"/>
                                        </p:tgtEl>
                                        <p:attrNameLst>
                                          <p:attrName>style.visibility</p:attrName>
                                        </p:attrNameLst>
                                      </p:cBhvr>
                                      <p:to>
                                        <p:strVal val="hidden"/>
                                      </p:to>
                                    </p:set>
                                  </p:subTnLst>
                                </p:cTn>
                              </p:par>
                            </p:childTnLst>
                          </p:cTn>
                        </p:par>
                        <p:par>
                          <p:cTn id="10" fill="hold" nodeType="afterGroup">
                            <p:stCondLst>
                              <p:cond delay="300"/>
                            </p:stCondLst>
                            <p:childTnLst>
                              <p:par>
                                <p:cTn id="11" presetID="1" presetClass="entr" presetSubtype="0" fill="hold" nodeType="afterEffect">
                                  <p:stCondLst>
                                    <p:cond delay="300"/>
                                  </p:stCondLst>
                                  <p:childTnLst>
                                    <p:set>
                                      <p:cBhvr>
                                        <p:cTn id="12" dur="1" fill="hold">
                                          <p:stCondLst>
                                            <p:cond delay="0"/>
                                          </p:stCondLst>
                                        </p:cTn>
                                        <p:tgtEl>
                                          <p:spTgt spid="102423"/>
                                        </p:tgtEl>
                                        <p:attrNameLst>
                                          <p:attrName>style.visibility</p:attrName>
                                        </p:attrNameLst>
                                      </p:cBhvr>
                                      <p:to>
                                        <p:strVal val="visible"/>
                                      </p:to>
                                    </p:set>
                                  </p:childTnLst>
                                  <p:subTnLst>
                                    <p:set>
                                      <p:cBhvr override="childStyle">
                                        <p:cTn dur="1" fill="hold" display="0" masterRel="nextClick" afterEffect="1"/>
                                        <p:tgtEl>
                                          <p:spTgt spid="102423"/>
                                        </p:tgtEl>
                                        <p:attrNameLst>
                                          <p:attrName>style.visibility</p:attrName>
                                        </p:attrNameLst>
                                      </p:cBhvr>
                                      <p:to>
                                        <p:strVal val="hidden"/>
                                      </p:to>
                                    </p:set>
                                  </p:subTnLst>
                                </p:cTn>
                              </p:par>
                            </p:childTnLst>
                          </p:cTn>
                        </p:par>
                        <p:par>
                          <p:cTn id="13" fill="hold" nodeType="afterGroup">
                            <p:stCondLst>
                              <p:cond delay="600"/>
                            </p:stCondLst>
                            <p:childTnLst>
                              <p:par>
                                <p:cTn id="14" presetID="1" presetClass="entr" presetSubtype="0" fill="hold" nodeType="afterEffect">
                                  <p:stCondLst>
                                    <p:cond delay="300"/>
                                  </p:stCondLst>
                                  <p:childTnLst>
                                    <p:set>
                                      <p:cBhvr>
                                        <p:cTn id="15" dur="1" fill="hold">
                                          <p:stCondLst>
                                            <p:cond delay="0"/>
                                          </p:stCondLst>
                                        </p:cTn>
                                        <p:tgtEl>
                                          <p:spTgt spid="102424"/>
                                        </p:tgtEl>
                                        <p:attrNameLst>
                                          <p:attrName>style.visibility</p:attrName>
                                        </p:attrNameLst>
                                      </p:cBhvr>
                                      <p:to>
                                        <p:strVal val="visible"/>
                                      </p:to>
                                    </p:set>
                                  </p:childTnLst>
                                  <p:subTnLst>
                                    <p:set>
                                      <p:cBhvr override="childStyle">
                                        <p:cTn dur="1" fill="hold" display="0" masterRel="nextClick" afterEffect="1"/>
                                        <p:tgtEl>
                                          <p:spTgt spid="102424"/>
                                        </p:tgtEl>
                                        <p:attrNameLst>
                                          <p:attrName>style.visibility</p:attrName>
                                        </p:attrNameLst>
                                      </p:cBhvr>
                                      <p:to>
                                        <p:strVal val="hidden"/>
                                      </p:to>
                                    </p:set>
                                  </p:subTnLst>
                                </p:cTn>
                              </p:par>
                            </p:childTnLst>
                          </p:cTn>
                        </p:par>
                        <p:par>
                          <p:cTn id="16" fill="hold" nodeType="afterGroup">
                            <p:stCondLst>
                              <p:cond delay="900"/>
                            </p:stCondLst>
                            <p:childTnLst>
                              <p:par>
                                <p:cTn id="17" presetID="1" presetClass="entr" presetSubtype="0" fill="hold" nodeType="afterEffect">
                                  <p:stCondLst>
                                    <p:cond delay="300"/>
                                  </p:stCondLst>
                                  <p:childTnLst>
                                    <p:set>
                                      <p:cBhvr>
                                        <p:cTn id="18" dur="1" fill="hold">
                                          <p:stCondLst>
                                            <p:cond delay="0"/>
                                          </p:stCondLst>
                                        </p:cTn>
                                        <p:tgtEl>
                                          <p:spTgt spid="102425"/>
                                        </p:tgtEl>
                                        <p:attrNameLst>
                                          <p:attrName>style.visibility</p:attrName>
                                        </p:attrNameLst>
                                      </p:cBhvr>
                                      <p:to>
                                        <p:strVal val="visible"/>
                                      </p:to>
                                    </p:set>
                                  </p:childTnLst>
                                  <p:subTnLst>
                                    <p:set>
                                      <p:cBhvr override="childStyle">
                                        <p:cTn dur="1" fill="hold" display="0" masterRel="nextClick" afterEffect="1"/>
                                        <p:tgtEl>
                                          <p:spTgt spid="102425"/>
                                        </p:tgtEl>
                                        <p:attrNameLst>
                                          <p:attrName>style.visibility</p:attrName>
                                        </p:attrNameLst>
                                      </p:cBhvr>
                                      <p:to>
                                        <p:strVal val="hidden"/>
                                      </p:to>
                                    </p:set>
                                  </p:subTnLst>
                                </p:cTn>
                              </p:par>
                            </p:childTnLst>
                          </p:cTn>
                        </p:par>
                        <p:par>
                          <p:cTn id="19" fill="hold" nodeType="afterGroup">
                            <p:stCondLst>
                              <p:cond delay="1200"/>
                            </p:stCondLst>
                            <p:childTnLst>
                              <p:par>
                                <p:cTn id="20" presetID="1" presetClass="entr" presetSubtype="0" fill="hold" nodeType="afterEffect">
                                  <p:stCondLst>
                                    <p:cond delay="300"/>
                                  </p:stCondLst>
                                  <p:childTnLst>
                                    <p:set>
                                      <p:cBhvr>
                                        <p:cTn id="21" dur="1" fill="hold">
                                          <p:stCondLst>
                                            <p:cond delay="0"/>
                                          </p:stCondLst>
                                        </p:cTn>
                                        <p:tgtEl>
                                          <p:spTgt spid="102426"/>
                                        </p:tgtEl>
                                        <p:attrNameLst>
                                          <p:attrName>style.visibility</p:attrName>
                                        </p:attrNameLst>
                                      </p:cBhvr>
                                      <p:to>
                                        <p:strVal val="visible"/>
                                      </p:to>
                                    </p:set>
                                  </p:childTnLst>
                                  <p:subTnLst>
                                    <p:set>
                                      <p:cBhvr override="childStyle">
                                        <p:cTn dur="1" fill="hold" display="0" masterRel="nextClick" afterEffect="1"/>
                                        <p:tgtEl>
                                          <p:spTgt spid="102426"/>
                                        </p:tgtEl>
                                        <p:attrNameLst>
                                          <p:attrName>style.visibility</p:attrName>
                                        </p:attrNameLst>
                                      </p:cBhvr>
                                      <p:to>
                                        <p:strVal val="hidden"/>
                                      </p:to>
                                    </p:set>
                                  </p:subTnLst>
                                </p:cTn>
                              </p:par>
                            </p:childTnLst>
                          </p:cTn>
                        </p:par>
                        <p:par>
                          <p:cTn id="22" fill="hold" nodeType="afterGroup">
                            <p:stCondLst>
                              <p:cond delay="1500"/>
                            </p:stCondLst>
                            <p:childTnLst>
                              <p:par>
                                <p:cTn id="23" presetID="1" presetClass="entr" presetSubtype="0" fill="hold" nodeType="afterEffect">
                                  <p:stCondLst>
                                    <p:cond delay="300"/>
                                  </p:stCondLst>
                                  <p:childTnLst>
                                    <p:set>
                                      <p:cBhvr>
                                        <p:cTn id="24" dur="1" fill="hold">
                                          <p:stCondLst>
                                            <p:cond delay="0"/>
                                          </p:stCondLst>
                                        </p:cTn>
                                        <p:tgtEl>
                                          <p:spTgt spid="102427"/>
                                        </p:tgtEl>
                                        <p:attrNameLst>
                                          <p:attrName>style.visibility</p:attrName>
                                        </p:attrNameLst>
                                      </p:cBhvr>
                                      <p:to>
                                        <p:strVal val="visible"/>
                                      </p:to>
                                    </p:set>
                                  </p:childTnLst>
                                  <p:subTnLst>
                                    <p:set>
                                      <p:cBhvr override="childStyle">
                                        <p:cTn dur="1" fill="hold" display="0" masterRel="nextClick" afterEffect="1"/>
                                        <p:tgtEl>
                                          <p:spTgt spid="102427"/>
                                        </p:tgtEl>
                                        <p:attrNameLst>
                                          <p:attrName>style.visibility</p:attrName>
                                        </p:attrNameLst>
                                      </p:cBhvr>
                                      <p:to>
                                        <p:strVal val="hidden"/>
                                      </p:to>
                                    </p:set>
                                  </p:subTnLst>
                                </p:cTn>
                              </p:par>
                            </p:childTnLst>
                          </p:cTn>
                        </p:par>
                        <p:par>
                          <p:cTn id="25" fill="hold" nodeType="afterGroup">
                            <p:stCondLst>
                              <p:cond delay="1800"/>
                            </p:stCondLst>
                            <p:childTnLst>
                              <p:par>
                                <p:cTn id="26" presetID="21" presetClass="entr" presetSubtype="8" fill="hold" grpId="0" nodeType="afterEffect">
                                  <p:stCondLst>
                                    <p:cond delay="300"/>
                                  </p:stCondLst>
                                  <p:childTnLst>
                                    <p:set>
                                      <p:cBhvr>
                                        <p:cTn id="27" dur="1" fill="hold">
                                          <p:stCondLst>
                                            <p:cond delay="0"/>
                                          </p:stCondLst>
                                        </p:cTn>
                                        <p:tgtEl>
                                          <p:spTgt spid="102418"/>
                                        </p:tgtEl>
                                        <p:attrNameLst>
                                          <p:attrName>style.visibility</p:attrName>
                                        </p:attrNameLst>
                                      </p:cBhvr>
                                      <p:to>
                                        <p:strVal val="visible"/>
                                      </p:to>
                                    </p:set>
                                    <p:animEffect transition="in" filter="wheel(8)">
                                      <p:cBhvr>
                                        <p:cTn id="28" dur="2000"/>
                                        <p:tgtEl>
                                          <p:spTgt spid="102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2</a:t>
            </a:r>
          </a:p>
        </p:txBody>
      </p:sp>
      <p:sp>
        <p:nvSpPr>
          <p:cNvPr id="6" name="Slide Number Placeholder 5"/>
          <p:cNvSpPr>
            <a:spLocks noGrp="1"/>
          </p:cNvSpPr>
          <p:nvPr>
            <p:ph type="sldNum" sz="quarter" idx="12"/>
          </p:nvPr>
        </p:nvSpPr>
        <p:spPr/>
        <p:txBody>
          <a:bodyPr/>
          <a:lstStyle/>
          <a:p>
            <a:pPr>
              <a:defRPr/>
            </a:pPr>
            <a:fld id="{B4B3D149-5521-CF44-8AF0-C4278BABD6B4}" type="slidenum">
              <a:rPr lang="en-US"/>
              <a:pPr>
                <a:defRPr/>
              </a:pPr>
              <a:t>3</a:t>
            </a:fld>
            <a:endParaRPr lang="en-US"/>
          </a:p>
        </p:txBody>
      </p:sp>
      <p:sp>
        <p:nvSpPr>
          <p:cNvPr id="20482" name="Rectangle 2"/>
          <p:cNvSpPr>
            <a:spLocks noGrp="1" noChangeArrowheads="1"/>
          </p:cNvSpPr>
          <p:nvPr>
            <p:ph type="title"/>
          </p:nvPr>
        </p:nvSpPr>
        <p:spPr/>
        <p:txBody>
          <a:bodyPr/>
          <a:lstStyle/>
          <a:p>
            <a:pPr eaLnBrk="1" hangingPunct="1">
              <a:defRPr/>
            </a:pPr>
            <a:r>
              <a:rPr lang="en-US" smtClean="0">
                <a:cs typeface="+mj-cs"/>
              </a:rPr>
              <a:t>Dalton</a:t>
            </a:r>
            <a:r>
              <a:rPr lang="ja-JP" altLang="en-US" smtClean="0">
                <a:latin typeface="Arial"/>
                <a:cs typeface="+mj-cs"/>
              </a:rPr>
              <a:t>’</a:t>
            </a:r>
            <a:r>
              <a:rPr lang="en-US" smtClean="0">
                <a:cs typeface="+mj-cs"/>
              </a:rPr>
              <a:t>s Postulates</a:t>
            </a:r>
          </a:p>
        </p:txBody>
      </p:sp>
      <p:sp>
        <p:nvSpPr>
          <p:cNvPr id="20483" name="Rectangle 3"/>
          <p:cNvSpPr>
            <a:spLocks noGrp="1" noChangeArrowheads="1"/>
          </p:cNvSpPr>
          <p:nvPr>
            <p:ph type="body" idx="1"/>
          </p:nvPr>
        </p:nvSpPr>
        <p:spPr>
          <a:xfrm>
            <a:off x="533400" y="2133600"/>
            <a:ext cx="7848600" cy="1371600"/>
          </a:xfrm>
        </p:spPr>
        <p:txBody>
          <a:bodyPr/>
          <a:lstStyle/>
          <a:p>
            <a:pPr marL="609600" indent="-609600" eaLnBrk="1" hangingPunct="1">
              <a:lnSpc>
                <a:spcPct val="90000"/>
              </a:lnSpc>
              <a:buClr>
                <a:srgbClr val="C82E32"/>
              </a:buClr>
              <a:buFont typeface="Wingdings" charset="0"/>
              <a:buNone/>
              <a:defRPr/>
            </a:pPr>
            <a:r>
              <a:rPr lang="en-US" smtClean="0">
                <a:cs typeface="+mn-cs"/>
              </a:rPr>
              <a:t>	</a:t>
            </a:r>
            <a:r>
              <a:rPr lang="en-US" b="1" smtClean="0">
                <a:latin typeface="Times New Roman" charset="0"/>
                <a:cs typeface="+mn-cs"/>
              </a:rPr>
              <a:t>All matter is composed of tiny particles    called </a:t>
            </a:r>
            <a:r>
              <a:rPr lang="en-US" b="1" u="sng" smtClean="0">
                <a:solidFill>
                  <a:srgbClr val="0000FF"/>
                </a:solidFill>
                <a:latin typeface="Times New Roman" charset="0"/>
                <a:cs typeface="+mn-cs"/>
              </a:rPr>
              <a:t>atoms</a:t>
            </a:r>
            <a:r>
              <a:rPr lang="en-US" b="1" smtClean="0">
                <a:latin typeface="Times New Roman" charset="0"/>
                <a:cs typeface="+mn-cs"/>
              </a:rPr>
              <a:t>.</a:t>
            </a:r>
          </a:p>
        </p:txBody>
      </p:sp>
      <p:pic>
        <p:nvPicPr>
          <p:cNvPr id="8197" name="Picture 4" descr="John Da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114800"/>
            <a:ext cx="1879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Chapter 2</a:t>
            </a:r>
          </a:p>
        </p:txBody>
      </p:sp>
      <p:sp>
        <p:nvSpPr>
          <p:cNvPr id="5" name="Slide Number Placeholder 5"/>
          <p:cNvSpPr>
            <a:spLocks noGrp="1"/>
          </p:cNvSpPr>
          <p:nvPr>
            <p:ph type="sldNum" sz="quarter" idx="12"/>
          </p:nvPr>
        </p:nvSpPr>
        <p:spPr/>
        <p:txBody>
          <a:bodyPr/>
          <a:lstStyle/>
          <a:p>
            <a:pPr>
              <a:defRPr/>
            </a:pPr>
            <a:fld id="{19025136-297D-024B-9719-6CBA329BC47B}" type="slidenum">
              <a:rPr lang="en-US"/>
              <a:pPr>
                <a:defRPr/>
              </a:pPr>
              <a:t>30</a:t>
            </a:fld>
            <a:endParaRPr lang="en-US"/>
          </a:p>
        </p:txBody>
      </p:sp>
      <p:sp>
        <p:nvSpPr>
          <p:cNvPr id="106498" name="Rectangle 2"/>
          <p:cNvSpPr>
            <a:spLocks noGrp="1" noChangeArrowheads="1"/>
          </p:cNvSpPr>
          <p:nvPr>
            <p:ph type="title"/>
          </p:nvPr>
        </p:nvSpPr>
        <p:spPr/>
        <p:txBody>
          <a:bodyPr/>
          <a:lstStyle/>
          <a:p>
            <a:pPr eaLnBrk="1" hangingPunct="1">
              <a:defRPr/>
            </a:pPr>
            <a:r>
              <a:rPr lang="en-US" smtClean="0">
                <a:cs typeface="+mj-cs"/>
              </a:rPr>
              <a:t>Names/Formulas of Anions</a:t>
            </a:r>
          </a:p>
        </p:txBody>
      </p:sp>
      <p:sp>
        <p:nvSpPr>
          <p:cNvPr id="106501" name="Text Box 5"/>
          <p:cNvSpPr txBox="1">
            <a:spLocks noChangeArrowheads="1"/>
          </p:cNvSpPr>
          <p:nvPr/>
        </p:nvSpPr>
        <p:spPr bwMode="auto">
          <a:xfrm>
            <a:off x="1066800" y="2438400"/>
            <a:ext cx="7467600" cy="388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31775" indent="-231775">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buClr>
                <a:schemeClr val="folHlink"/>
              </a:buClr>
              <a:buSzPct val="60000"/>
              <a:buFont typeface="Wingdings" charset="0"/>
              <a:buChar char="n"/>
            </a:pPr>
            <a:r>
              <a:rPr lang="en-US"/>
              <a:t>Anions made of only ONE nonmetal atom are named by taking breaking off the end of the name of the nonmetal atom and replacing it with </a:t>
            </a:r>
            <a:r>
              <a:rPr lang="en-US">
                <a:solidFill>
                  <a:schemeClr val="hlink"/>
                </a:solidFill>
              </a:rPr>
              <a:t>-ide</a:t>
            </a:r>
          </a:p>
          <a:p>
            <a:pPr>
              <a:spcBef>
                <a:spcPct val="50000"/>
              </a:spcBef>
              <a:buClr>
                <a:schemeClr val="folHlink"/>
              </a:buClr>
              <a:buSzPct val="60000"/>
              <a:buFont typeface="Wingdings" charset="0"/>
              <a:buChar char="n"/>
            </a:pPr>
            <a:r>
              <a:rPr lang="en-US"/>
              <a:t>You break off only the last syllable of the element name unless the result ends in a vowel, in which case you break off another syllable</a:t>
            </a:r>
          </a:p>
          <a:p>
            <a:pPr>
              <a:spcBef>
                <a:spcPct val="50000"/>
              </a:spcBef>
              <a:buClr>
                <a:schemeClr val="folHlink"/>
              </a:buClr>
              <a:buSzPct val="60000"/>
              <a:buFont typeface="Wingdings" charset="0"/>
              <a:buChar char="n"/>
            </a:pPr>
            <a:r>
              <a:rPr lang="en-US"/>
              <a:t>Exception: phosphorus becomes phosph rather than phosphor</a:t>
            </a:r>
          </a:p>
          <a:p>
            <a:pPr>
              <a:spcBef>
                <a:spcPct val="50000"/>
              </a:spcBef>
              <a:buClr>
                <a:schemeClr val="folHlink"/>
              </a:buClr>
              <a:buSzPct val="60000"/>
              <a:buFont typeface="Wingdings" charset="0"/>
              <a:buChar char="n"/>
            </a:pPr>
            <a:r>
              <a:rPr lang="en-US"/>
              <a:t>The amount of negative charge on single-atom anions is determined by finding the atom on the Periodic Table and counting how many elements to the RIGHT you have to go to hit the nearest noble gas element.</a:t>
            </a:r>
          </a:p>
          <a:p>
            <a:pPr>
              <a:spcBef>
                <a:spcPct val="50000"/>
              </a:spcBef>
              <a:buClr>
                <a:schemeClr val="folHlink"/>
              </a:buClr>
              <a:buSzPct val="60000"/>
              <a:buFont typeface="Wingdings" charset="0"/>
              <a:buChar char="n"/>
            </a:pPr>
            <a:r>
              <a:rPr lang="en-US"/>
              <a:t>Se is two elements away from the noble gas Kr</a:t>
            </a:r>
          </a:p>
          <a:p>
            <a:pPr>
              <a:spcBef>
                <a:spcPct val="50000"/>
              </a:spcBef>
              <a:buClr>
                <a:schemeClr val="folHlink"/>
              </a:buClr>
              <a:buSzPct val="60000"/>
              <a:buFont typeface="Wingdings" charset="0"/>
              <a:buChar char="n"/>
            </a:pPr>
            <a:r>
              <a:rPr lang="en-US"/>
              <a:t>The name and formula for the anion made from Se is selen</a:t>
            </a:r>
            <a:r>
              <a:rPr lang="en-US">
                <a:solidFill>
                  <a:schemeClr val="hlink"/>
                </a:solidFill>
              </a:rPr>
              <a:t>ide</a:t>
            </a:r>
            <a:r>
              <a:rPr lang="en-US"/>
              <a:t>, Se</a:t>
            </a:r>
            <a:r>
              <a:rPr lang="en-US" baseline="30000"/>
              <a:t>2-</a:t>
            </a:r>
          </a:p>
          <a:p>
            <a:pPr>
              <a:spcBef>
                <a:spcPct val="50000"/>
              </a:spcBef>
              <a:buClr>
                <a:schemeClr val="folHlink"/>
              </a:buClr>
              <a:buSzPct val="60000"/>
              <a:buFont typeface="Wingdings" charset="0"/>
              <a:buChar char="n"/>
            </a:pPr>
            <a:r>
              <a:rPr lang="en-US"/>
              <a:t>I is 1 element away from the noble gas Xe</a:t>
            </a:r>
          </a:p>
          <a:p>
            <a:pPr>
              <a:spcBef>
                <a:spcPct val="50000"/>
              </a:spcBef>
              <a:buClr>
                <a:schemeClr val="folHlink"/>
              </a:buClr>
              <a:buSzPct val="60000"/>
              <a:buFont typeface="Wingdings" charset="0"/>
              <a:buChar char="n"/>
            </a:pPr>
            <a:r>
              <a:rPr lang="en-US"/>
              <a:t>The anion made from I is iod</a:t>
            </a:r>
            <a:r>
              <a:rPr lang="en-US">
                <a:solidFill>
                  <a:schemeClr val="hlink"/>
                </a:solidFill>
              </a:rPr>
              <a:t>ide</a:t>
            </a:r>
            <a:r>
              <a:rPr lang="en-US"/>
              <a:t>, I</a:t>
            </a:r>
            <a:r>
              <a:rPr lang="en-US" baseline="30000"/>
              <a:t>-</a:t>
            </a:r>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1000"/>
                                  </p:stCondLst>
                                  <p:childTnLst>
                                    <p:set>
                                      <p:cBhvr>
                                        <p:cTn id="6" dur="1" fill="hold">
                                          <p:stCondLst>
                                            <p:cond delay="0"/>
                                          </p:stCondLst>
                                        </p:cTn>
                                        <p:tgtEl>
                                          <p:spTgt spid="106501">
                                            <p:txEl>
                                              <p:pRg st="0" end="0"/>
                                            </p:txEl>
                                          </p:spTgt>
                                        </p:tgtEl>
                                        <p:attrNameLst>
                                          <p:attrName>style.visibility</p:attrName>
                                        </p:attrNameLst>
                                      </p:cBhvr>
                                      <p:to>
                                        <p:strVal val="visible"/>
                                      </p:to>
                                    </p:set>
                                    <p:anim calcmode="lin" valueType="num">
                                      <p:cBhvr>
                                        <p:cTn id="7" dur="500" fill="hold"/>
                                        <p:tgtEl>
                                          <p:spTgt spid="106501">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0650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6501">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0650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06501">
                                            <p:txEl>
                                              <p:pRg st="1" end="1"/>
                                            </p:txEl>
                                          </p:spTgt>
                                        </p:tgtEl>
                                        <p:attrNameLst>
                                          <p:attrName>style.visibility</p:attrName>
                                        </p:attrNameLst>
                                      </p:cBhvr>
                                      <p:to>
                                        <p:strVal val="visible"/>
                                      </p:to>
                                    </p:set>
                                    <p:anim calcmode="lin" valueType="num">
                                      <p:cBhvr>
                                        <p:cTn id="15" dur="500" fill="hold"/>
                                        <p:tgtEl>
                                          <p:spTgt spid="106501">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06501">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0650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650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06501">
                                            <p:txEl>
                                              <p:pRg st="2" end="2"/>
                                            </p:txEl>
                                          </p:spTgt>
                                        </p:tgtEl>
                                        <p:attrNameLst>
                                          <p:attrName>style.visibility</p:attrName>
                                        </p:attrNameLst>
                                      </p:cBhvr>
                                      <p:to>
                                        <p:strVal val="visible"/>
                                      </p:to>
                                    </p:set>
                                    <p:anim calcmode="lin" valueType="num">
                                      <p:cBhvr>
                                        <p:cTn id="23" dur="500" fill="hold"/>
                                        <p:tgtEl>
                                          <p:spTgt spid="106501">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106501">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0650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650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1000"/>
                                  </p:stCondLst>
                                  <p:childTnLst>
                                    <p:set>
                                      <p:cBhvr>
                                        <p:cTn id="30" dur="1" fill="hold">
                                          <p:stCondLst>
                                            <p:cond delay="0"/>
                                          </p:stCondLst>
                                        </p:cTn>
                                        <p:tgtEl>
                                          <p:spTgt spid="106501">
                                            <p:txEl>
                                              <p:pRg st="3" end="3"/>
                                            </p:txEl>
                                          </p:spTgt>
                                        </p:tgtEl>
                                        <p:attrNameLst>
                                          <p:attrName>style.visibility</p:attrName>
                                        </p:attrNameLst>
                                      </p:cBhvr>
                                      <p:to>
                                        <p:strVal val="visible"/>
                                      </p:to>
                                    </p:set>
                                    <p:anim calcmode="lin" valueType="num">
                                      <p:cBhvr>
                                        <p:cTn id="31" dur="500" fill="hold"/>
                                        <p:tgtEl>
                                          <p:spTgt spid="106501">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106501">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10650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650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1000"/>
                                  </p:stCondLst>
                                  <p:childTnLst>
                                    <p:set>
                                      <p:cBhvr>
                                        <p:cTn id="38" dur="1" fill="hold">
                                          <p:stCondLst>
                                            <p:cond delay="0"/>
                                          </p:stCondLst>
                                        </p:cTn>
                                        <p:tgtEl>
                                          <p:spTgt spid="106501">
                                            <p:txEl>
                                              <p:pRg st="4" end="4"/>
                                            </p:txEl>
                                          </p:spTgt>
                                        </p:tgtEl>
                                        <p:attrNameLst>
                                          <p:attrName>style.visibility</p:attrName>
                                        </p:attrNameLst>
                                      </p:cBhvr>
                                      <p:to>
                                        <p:strVal val="visible"/>
                                      </p:to>
                                    </p:set>
                                    <p:anim calcmode="lin" valueType="num">
                                      <p:cBhvr>
                                        <p:cTn id="39" dur="500" fill="hold"/>
                                        <p:tgtEl>
                                          <p:spTgt spid="106501">
                                            <p:txEl>
                                              <p:pRg st="4" end="4"/>
                                            </p:txEl>
                                          </p:spTgt>
                                        </p:tgtEl>
                                        <p:attrNameLst>
                                          <p:attrName>ppt_x</p:attrName>
                                        </p:attrNameLst>
                                      </p:cBhvr>
                                      <p:tavLst>
                                        <p:tav tm="0">
                                          <p:val>
                                            <p:strVal val="#ppt_x-#ppt_w/2"/>
                                          </p:val>
                                        </p:tav>
                                        <p:tav tm="100000">
                                          <p:val>
                                            <p:strVal val="#ppt_x"/>
                                          </p:val>
                                        </p:tav>
                                      </p:tavLst>
                                    </p:anim>
                                    <p:anim calcmode="lin" valueType="num">
                                      <p:cBhvr>
                                        <p:cTn id="40" dur="500" fill="hold"/>
                                        <p:tgtEl>
                                          <p:spTgt spid="106501">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106501">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10650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8" fill="hold" grpId="0" nodeType="clickEffect">
                                  <p:stCondLst>
                                    <p:cond delay="1000"/>
                                  </p:stCondLst>
                                  <p:childTnLst>
                                    <p:set>
                                      <p:cBhvr>
                                        <p:cTn id="46" dur="1" fill="hold">
                                          <p:stCondLst>
                                            <p:cond delay="0"/>
                                          </p:stCondLst>
                                        </p:cTn>
                                        <p:tgtEl>
                                          <p:spTgt spid="106501">
                                            <p:txEl>
                                              <p:pRg st="5" end="5"/>
                                            </p:txEl>
                                          </p:spTgt>
                                        </p:tgtEl>
                                        <p:attrNameLst>
                                          <p:attrName>style.visibility</p:attrName>
                                        </p:attrNameLst>
                                      </p:cBhvr>
                                      <p:to>
                                        <p:strVal val="visible"/>
                                      </p:to>
                                    </p:set>
                                    <p:anim calcmode="lin" valueType="num">
                                      <p:cBhvr>
                                        <p:cTn id="47" dur="500" fill="hold"/>
                                        <p:tgtEl>
                                          <p:spTgt spid="106501">
                                            <p:txEl>
                                              <p:pRg st="5" end="5"/>
                                            </p:txEl>
                                          </p:spTgt>
                                        </p:tgtEl>
                                        <p:attrNameLst>
                                          <p:attrName>ppt_x</p:attrName>
                                        </p:attrNameLst>
                                      </p:cBhvr>
                                      <p:tavLst>
                                        <p:tav tm="0">
                                          <p:val>
                                            <p:strVal val="#ppt_x-#ppt_w/2"/>
                                          </p:val>
                                        </p:tav>
                                        <p:tav tm="100000">
                                          <p:val>
                                            <p:strVal val="#ppt_x"/>
                                          </p:val>
                                        </p:tav>
                                      </p:tavLst>
                                    </p:anim>
                                    <p:anim calcmode="lin" valueType="num">
                                      <p:cBhvr>
                                        <p:cTn id="48" dur="500" fill="hold"/>
                                        <p:tgtEl>
                                          <p:spTgt spid="106501">
                                            <p:txEl>
                                              <p:pRg st="5" end="5"/>
                                            </p:txEl>
                                          </p:spTgt>
                                        </p:tgtEl>
                                        <p:attrNameLst>
                                          <p:attrName>ppt_y</p:attrName>
                                        </p:attrNameLst>
                                      </p:cBhvr>
                                      <p:tavLst>
                                        <p:tav tm="0">
                                          <p:val>
                                            <p:strVal val="#ppt_y"/>
                                          </p:val>
                                        </p:tav>
                                        <p:tav tm="100000">
                                          <p:val>
                                            <p:strVal val="#ppt_y"/>
                                          </p:val>
                                        </p:tav>
                                      </p:tavLst>
                                    </p:anim>
                                    <p:anim calcmode="lin" valueType="num">
                                      <p:cBhvr>
                                        <p:cTn id="49" dur="500" fill="hold"/>
                                        <p:tgtEl>
                                          <p:spTgt spid="106501">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106501">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8" fill="hold" grpId="0" nodeType="clickEffect">
                                  <p:stCondLst>
                                    <p:cond delay="1000"/>
                                  </p:stCondLst>
                                  <p:childTnLst>
                                    <p:set>
                                      <p:cBhvr>
                                        <p:cTn id="54" dur="1" fill="hold">
                                          <p:stCondLst>
                                            <p:cond delay="0"/>
                                          </p:stCondLst>
                                        </p:cTn>
                                        <p:tgtEl>
                                          <p:spTgt spid="106501">
                                            <p:txEl>
                                              <p:pRg st="6" end="6"/>
                                            </p:txEl>
                                          </p:spTgt>
                                        </p:tgtEl>
                                        <p:attrNameLst>
                                          <p:attrName>style.visibility</p:attrName>
                                        </p:attrNameLst>
                                      </p:cBhvr>
                                      <p:to>
                                        <p:strVal val="visible"/>
                                      </p:to>
                                    </p:set>
                                    <p:anim calcmode="lin" valueType="num">
                                      <p:cBhvr>
                                        <p:cTn id="55" dur="500" fill="hold"/>
                                        <p:tgtEl>
                                          <p:spTgt spid="106501">
                                            <p:txEl>
                                              <p:pRg st="6" end="6"/>
                                            </p:txEl>
                                          </p:spTgt>
                                        </p:tgtEl>
                                        <p:attrNameLst>
                                          <p:attrName>ppt_x</p:attrName>
                                        </p:attrNameLst>
                                      </p:cBhvr>
                                      <p:tavLst>
                                        <p:tav tm="0">
                                          <p:val>
                                            <p:strVal val="#ppt_x-#ppt_w/2"/>
                                          </p:val>
                                        </p:tav>
                                        <p:tav tm="100000">
                                          <p:val>
                                            <p:strVal val="#ppt_x"/>
                                          </p:val>
                                        </p:tav>
                                      </p:tavLst>
                                    </p:anim>
                                    <p:anim calcmode="lin" valueType="num">
                                      <p:cBhvr>
                                        <p:cTn id="56" dur="500" fill="hold"/>
                                        <p:tgtEl>
                                          <p:spTgt spid="106501">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106501">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106501">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8" fill="hold" grpId="0" nodeType="clickEffect">
                                  <p:stCondLst>
                                    <p:cond delay="1000"/>
                                  </p:stCondLst>
                                  <p:childTnLst>
                                    <p:set>
                                      <p:cBhvr>
                                        <p:cTn id="62" dur="1" fill="hold">
                                          <p:stCondLst>
                                            <p:cond delay="0"/>
                                          </p:stCondLst>
                                        </p:cTn>
                                        <p:tgtEl>
                                          <p:spTgt spid="106501">
                                            <p:txEl>
                                              <p:pRg st="7" end="7"/>
                                            </p:txEl>
                                          </p:spTgt>
                                        </p:tgtEl>
                                        <p:attrNameLst>
                                          <p:attrName>style.visibility</p:attrName>
                                        </p:attrNameLst>
                                      </p:cBhvr>
                                      <p:to>
                                        <p:strVal val="visible"/>
                                      </p:to>
                                    </p:set>
                                    <p:anim calcmode="lin" valueType="num">
                                      <p:cBhvr>
                                        <p:cTn id="63" dur="500" fill="hold"/>
                                        <p:tgtEl>
                                          <p:spTgt spid="106501">
                                            <p:txEl>
                                              <p:pRg st="7" end="7"/>
                                            </p:txEl>
                                          </p:spTgt>
                                        </p:tgtEl>
                                        <p:attrNameLst>
                                          <p:attrName>ppt_x</p:attrName>
                                        </p:attrNameLst>
                                      </p:cBhvr>
                                      <p:tavLst>
                                        <p:tav tm="0">
                                          <p:val>
                                            <p:strVal val="#ppt_x-#ppt_w/2"/>
                                          </p:val>
                                        </p:tav>
                                        <p:tav tm="100000">
                                          <p:val>
                                            <p:strVal val="#ppt_x"/>
                                          </p:val>
                                        </p:tav>
                                      </p:tavLst>
                                    </p:anim>
                                    <p:anim calcmode="lin" valueType="num">
                                      <p:cBhvr>
                                        <p:cTn id="64" dur="500" fill="hold"/>
                                        <p:tgtEl>
                                          <p:spTgt spid="106501">
                                            <p:txEl>
                                              <p:pRg st="7" end="7"/>
                                            </p:txEl>
                                          </p:spTgt>
                                        </p:tgtEl>
                                        <p:attrNameLst>
                                          <p:attrName>ppt_y</p:attrName>
                                        </p:attrNameLst>
                                      </p:cBhvr>
                                      <p:tavLst>
                                        <p:tav tm="0">
                                          <p:val>
                                            <p:strVal val="#ppt_y"/>
                                          </p:val>
                                        </p:tav>
                                        <p:tav tm="100000">
                                          <p:val>
                                            <p:strVal val="#ppt_y"/>
                                          </p:val>
                                        </p:tav>
                                      </p:tavLst>
                                    </p:anim>
                                    <p:anim calcmode="lin" valueType="num">
                                      <p:cBhvr>
                                        <p:cTn id="65" dur="500" fill="hold"/>
                                        <p:tgtEl>
                                          <p:spTgt spid="106501">
                                            <p:txEl>
                                              <p:pRg st="7" end="7"/>
                                            </p:txEl>
                                          </p:spTgt>
                                        </p:tgtEl>
                                        <p:attrNameLst>
                                          <p:attrName>ppt_w</p:attrName>
                                        </p:attrNameLst>
                                      </p:cBhvr>
                                      <p:tavLst>
                                        <p:tav tm="0">
                                          <p:val>
                                            <p:fltVal val="0"/>
                                          </p:val>
                                        </p:tav>
                                        <p:tav tm="100000">
                                          <p:val>
                                            <p:strVal val="#ppt_w"/>
                                          </p:val>
                                        </p:tav>
                                      </p:tavLst>
                                    </p:anim>
                                    <p:anim calcmode="lin" valueType="num">
                                      <p:cBhvr>
                                        <p:cTn id="66" dur="500" fill="hold"/>
                                        <p:tgtEl>
                                          <p:spTgt spid="106501">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Chapter 2</a:t>
            </a:r>
          </a:p>
        </p:txBody>
      </p:sp>
      <p:sp>
        <p:nvSpPr>
          <p:cNvPr id="5" name="Slide Number Placeholder 5"/>
          <p:cNvSpPr>
            <a:spLocks noGrp="1"/>
          </p:cNvSpPr>
          <p:nvPr>
            <p:ph type="sldNum" sz="quarter" idx="12"/>
          </p:nvPr>
        </p:nvSpPr>
        <p:spPr/>
        <p:txBody>
          <a:bodyPr/>
          <a:lstStyle/>
          <a:p>
            <a:pPr>
              <a:defRPr/>
            </a:pPr>
            <a:fld id="{FD0119BE-3E50-B64D-AEEE-6D27D615D175}" type="slidenum">
              <a:rPr lang="en-US"/>
              <a:pPr>
                <a:defRPr/>
              </a:pPr>
              <a:t>31</a:t>
            </a:fld>
            <a:endParaRPr lang="en-US"/>
          </a:p>
        </p:txBody>
      </p:sp>
      <p:sp>
        <p:nvSpPr>
          <p:cNvPr id="145410" name="Rectangle 2"/>
          <p:cNvSpPr>
            <a:spLocks noGrp="1" noChangeArrowheads="1"/>
          </p:cNvSpPr>
          <p:nvPr>
            <p:ph type="title"/>
          </p:nvPr>
        </p:nvSpPr>
        <p:spPr/>
        <p:txBody>
          <a:bodyPr/>
          <a:lstStyle/>
          <a:p>
            <a:pPr eaLnBrk="1" hangingPunct="1">
              <a:defRPr/>
            </a:pPr>
            <a:r>
              <a:rPr lang="en-US" smtClean="0">
                <a:cs typeface="+mj-cs"/>
              </a:rPr>
              <a:t>Oxyanions - Charges</a:t>
            </a:r>
          </a:p>
        </p:txBody>
      </p:sp>
      <p:sp>
        <p:nvSpPr>
          <p:cNvPr id="145412" name="Text Box 4"/>
          <p:cNvSpPr txBox="1">
            <a:spLocks noChangeArrowheads="1"/>
          </p:cNvSpPr>
          <p:nvPr/>
        </p:nvSpPr>
        <p:spPr bwMode="auto">
          <a:xfrm>
            <a:off x="609600" y="2057400"/>
            <a:ext cx="7620000" cy="412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31775" indent="-231775">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buClr>
                <a:schemeClr val="folHlink"/>
              </a:buClr>
              <a:buSzPct val="60000"/>
              <a:buFont typeface="Wingdings" charset="0"/>
              <a:buChar char="n"/>
            </a:pPr>
            <a:r>
              <a:rPr lang="en-US"/>
              <a:t>The most common kind of anion which is made of more than atom is an OXYANION</a:t>
            </a:r>
          </a:p>
          <a:p>
            <a:pPr>
              <a:spcBef>
                <a:spcPct val="50000"/>
              </a:spcBef>
              <a:buClr>
                <a:schemeClr val="folHlink"/>
              </a:buClr>
              <a:buSzPct val="60000"/>
              <a:buFont typeface="Wingdings" charset="0"/>
              <a:buChar char="n"/>
            </a:pPr>
            <a:r>
              <a:rPr lang="en-US"/>
              <a:t>An oxyanion is made of ONE metalloid or nonmetal atom OTHER THAN oxygen and anywhere from one to four oxygen atoms</a:t>
            </a:r>
          </a:p>
          <a:p>
            <a:pPr>
              <a:spcBef>
                <a:spcPct val="50000"/>
              </a:spcBef>
              <a:buClr>
                <a:schemeClr val="folHlink"/>
              </a:buClr>
              <a:buSzPct val="60000"/>
              <a:buFont typeface="Wingdings" charset="0"/>
              <a:buChar char="n"/>
            </a:pPr>
            <a:r>
              <a:rPr lang="en-US"/>
              <a:t>Oxygen (O), fluorine (F), and the noble gases (He, Ne, Ar, Kr, Xe, and Rn) do </a:t>
            </a:r>
            <a:r>
              <a:rPr lang="en-US" u="sng"/>
              <a:t>NOT</a:t>
            </a:r>
            <a:r>
              <a:rPr lang="en-US"/>
              <a:t> combine with oxygen to make oxyanions </a:t>
            </a:r>
          </a:p>
          <a:p>
            <a:pPr>
              <a:spcBef>
                <a:spcPct val="50000"/>
              </a:spcBef>
              <a:buClr>
                <a:schemeClr val="folHlink"/>
              </a:buClr>
              <a:buSzPct val="60000"/>
              <a:buFont typeface="Wingdings" charset="0"/>
              <a:buChar char="n"/>
            </a:pPr>
            <a:r>
              <a:rPr lang="en-US"/>
              <a:t>The amount of negative charge on an oxyanion is determined by finding the metalloid or nonmetal atom (NOT oxygen) used to make the oxyanion on the Periodic Table and counting how many elements to the right you have to go to hit the first element which will NOT form an oxyanion</a:t>
            </a:r>
          </a:p>
          <a:p>
            <a:pPr>
              <a:spcBef>
                <a:spcPct val="50000"/>
              </a:spcBef>
              <a:buClr>
                <a:schemeClr val="folHlink"/>
              </a:buClr>
              <a:buSzPct val="60000"/>
              <a:buFont typeface="Wingdings" charset="0"/>
              <a:buChar char="n"/>
            </a:pPr>
            <a:r>
              <a:rPr lang="en-US"/>
              <a:t>B is three elements away from O, which doesn</a:t>
            </a:r>
            <a:r>
              <a:rPr lang="ja-JP" altLang="en-US"/>
              <a:t>’</a:t>
            </a:r>
            <a:r>
              <a:rPr lang="en-US" altLang="ja-JP"/>
              <a:t>t make oxyanions.  The oxyanion made out of B is borate, BO</a:t>
            </a:r>
            <a:r>
              <a:rPr lang="en-US" altLang="ja-JP" baseline="-25000"/>
              <a:t>3</a:t>
            </a:r>
            <a:r>
              <a:rPr lang="en-US" altLang="ja-JP" baseline="30000"/>
              <a:t>3-</a:t>
            </a:r>
          </a:p>
          <a:p>
            <a:pPr>
              <a:spcBef>
                <a:spcPct val="50000"/>
              </a:spcBef>
              <a:buClr>
                <a:schemeClr val="folHlink"/>
              </a:buClr>
              <a:buSzPct val="60000"/>
              <a:buFont typeface="Wingdings" charset="0"/>
              <a:buChar char="n"/>
            </a:pPr>
            <a:r>
              <a:rPr lang="en-US"/>
              <a:t>Se is two elements away from Kr, which does not make oxyanions.  Se makes two oxyanions, both with -2 charge, selenate, SeO</a:t>
            </a:r>
            <a:r>
              <a:rPr lang="en-US" baseline="-25000"/>
              <a:t>4</a:t>
            </a:r>
            <a:r>
              <a:rPr lang="en-US" baseline="30000"/>
              <a:t>2-</a:t>
            </a:r>
            <a:r>
              <a:rPr lang="en-US"/>
              <a:t>, and selenite, SeO</a:t>
            </a:r>
            <a:r>
              <a:rPr lang="en-US" baseline="-25000"/>
              <a:t>3</a:t>
            </a:r>
            <a:r>
              <a:rPr lang="en-US" baseline="30000"/>
              <a:t>2-</a:t>
            </a:r>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1000"/>
                                  </p:stCondLst>
                                  <p:childTnLst>
                                    <p:set>
                                      <p:cBhvr>
                                        <p:cTn id="6" dur="1" fill="hold">
                                          <p:stCondLst>
                                            <p:cond delay="0"/>
                                          </p:stCondLst>
                                        </p:cTn>
                                        <p:tgtEl>
                                          <p:spTgt spid="145412">
                                            <p:txEl>
                                              <p:pRg st="0" end="0"/>
                                            </p:txEl>
                                          </p:spTgt>
                                        </p:tgtEl>
                                        <p:attrNameLst>
                                          <p:attrName>style.visibility</p:attrName>
                                        </p:attrNameLst>
                                      </p:cBhvr>
                                      <p:to>
                                        <p:strVal val="visible"/>
                                      </p:to>
                                    </p:set>
                                    <p:anim calcmode="lin" valueType="num">
                                      <p:cBhvr>
                                        <p:cTn id="7" dur="500" fill="hold"/>
                                        <p:tgtEl>
                                          <p:spTgt spid="145412">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454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45412">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45412">
                                            <p:txEl>
                                              <p:pRg st="0" end="0"/>
                                            </p:txEl>
                                          </p:spTgt>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500"/>
                            </p:stCondLst>
                            <p:childTnLst>
                              <p:par>
                                <p:cTn id="12" presetID="17" presetClass="entr" presetSubtype="8" fill="hold" grpId="0" nodeType="afterEffect">
                                  <p:stCondLst>
                                    <p:cond delay="1000"/>
                                  </p:stCondLst>
                                  <p:childTnLst>
                                    <p:set>
                                      <p:cBhvr>
                                        <p:cTn id="13" dur="1" fill="hold">
                                          <p:stCondLst>
                                            <p:cond delay="0"/>
                                          </p:stCondLst>
                                        </p:cTn>
                                        <p:tgtEl>
                                          <p:spTgt spid="145412">
                                            <p:txEl>
                                              <p:pRg st="1" end="1"/>
                                            </p:txEl>
                                          </p:spTgt>
                                        </p:tgtEl>
                                        <p:attrNameLst>
                                          <p:attrName>style.visibility</p:attrName>
                                        </p:attrNameLst>
                                      </p:cBhvr>
                                      <p:to>
                                        <p:strVal val="visible"/>
                                      </p:to>
                                    </p:set>
                                    <p:anim calcmode="lin" valueType="num">
                                      <p:cBhvr>
                                        <p:cTn id="14" dur="500" fill="hold"/>
                                        <p:tgtEl>
                                          <p:spTgt spid="145412">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145412">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145412">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45412">
                                            <p:txEl>
                                              <p:pRg st="1" end="1"/>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3000"/>
                            </p:stCondLst>
                            <p:childTnLst>
                              <p:par>
                                <p:cTn id="19" presetID="17" presetClass="entr" presetSubtype="8" fill="hold" grpId="0" nodeType="afterEffect">
                                  <p:stCondLst>
                                    <p:cond delay="1000"/>
                                  </p:stCondLst>
                                  <p:childTnLst>
                                    <p:set>
                                      <p:cBhvr>
                                        <p:cTn id="20" dur="1" fill="hold">
                                          <p:stCondLst>
                                            <p:cond delay="0"/>
                                          </p:stCondLst>
                                        </p:cTn>
                                        <p:tgtEl>
                                          <p:spTgt spid="145412">
                                            <p:txEl>
                                              <p:pRg st="2" end="2"/>
                                            </p:txEl>
                                          </p:spTgt>
                                        </p:tgtEl>
                                        <p:attrNameLst>
                                          <p:attrName>style.visibility</p:attrName>
                                        </p:attrNameLst>
                                      </p:cBhvr>
                                      <p:to>
                                        <p:strVal val="visible"/>
                                      </p:to>
                                    </p:set>
                                    <p:anim calcmode="lin" valueType="num">
                                      <p:cBhvr>
                                        <p:cTn id="21" dur="500" fill="hold"/>
                                        <p:tgtEl>
                                          <p:spTgt spid="145412">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145412">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14541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45412">
                                            <p:txEl>
                                              <p:pRg st="2" end="2"/>
                                            </p:txEl>
                                          </p:spTgt>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4500"/>
                            </p:stCondLst>
                            <p:childTnLst>
                              <p:par>
                                <p:cTn id="26" presetID="17" presetClass="entr" presetSubtype="8" fill="hold" grpId="0" nodeType="afterEffect">
                                  <p:stCondLst>
                                    <p:cond delay="1000"/>
                                  </p:stCondLst>
                                  <p:childTnLst>
                                    <p:set>
                                      <p:cBhvr>
                                        <p:cTn id="27" dur="1" fill="hold">
                                          <p:stCondLst>
                                            <p:cond delay="0"/>
                                          </p:stCondLst>
                                        </p:cTn>
                                        <p:tgtEl>
                                          <p:spTgt spid="145412">
                                            <p:txEl>
                                              <p:pRg st="3" end="3"/>
                                            </p:txEl>
                                          </p:spTgt>
                                        </p:tgtEl>
                                        <p:attrNameLst>
                                          <p:attrName>style.visibility</p:attrName>
                                        </p:attrNameLst>
                                      </p:cBhvr>
                                      <p:to>
                                        <p:strVal val="visible"/>
                                      </p:to>
                                    </p:set>
                                    <p:anim calcmode="lin" valueType="num">
                                      <p:cBhvr>
                                        <p:cTn id="28" dur="500" fill="hold"/>
                                        <p:tgtEl>
                                          <p:spTgt spid="145412">
                                            <p:txEl>
                                              <p:pRg st="3" end="3"/>
                                            </p:txEl>
                                          </p:spTgt>
                                        </p:tgtEl>
                                        <p:attrNameLst>
                                          <p:attrName>ppt_x</p:attrName>
                                        </p:attrNameLst>
                                      </p:cBhvr>
                                      <p:tavLst>
                                        <p:tav tm="0">
                                          <p:val>
                                            <p:strVal val="#ppt_x-#ppt_w/2"/>
                                          </p:val>
                                        </p:tav>
                                        <p:tav tm="100000">
                                          <p:val>
                                            <p:strVal val="#ppt_x"/>
                                          </p:val>
                                        </p:tav>
                                      </p:tavLst>
                                    </p:anim>
                                    <p:anim calcmode="lin" valueType="num">
                                      <p:cBhvr>
                                        <p:cTn id="29" dur="500" fill="hold"/>
                                        <p:tgtEl>
                                          <p:spTgt spid="145412">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145412">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45412">
                                            <p:txEl>
                                              <p:pRg st="3" end="3"/>
                                            </p:txEl>
                                          </p:spTgt>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6000"/>
                            </p:stCondLst>
                            <p:childTnLst>
                              <p:par>
                                <p:cTn id="33" presetID="17" presetClass="entr" presetSubtype="8" fill="hold" grpId="0" nodeType="afterEffect">
                                  <p:stCondLst>
                                    <p:cond delay="1000"/>
                                  </p:stCondLst>
                                  <p:childTnLst>
                                    <p:set>
                                      <p:cBhvr>
                                        <p:cTn id="34" dur="1" fill="hold">
                                          <p:stCondLst>
                                            <p:cond delay="0"/>
                                          </p:stCondLst>
                                        </p:cTn>
                                        <p:tgtEl>
                                          <p:spTgt spid="145412">
                                            <p:txEl>
                                              <p:pRg st="4" end="4"/>
                                            </p:txEl>
                                          </p:spTgt>
                                        </p:tgtEl>
                                        <p:attrNameLst>
                                          <p:attrName>style.visibility</p:attrName>
                                        </p:attrNameLst>
                                      </p:cBhvr>
                                      <p:to>
                                        <p:strVal val="visible"/>
                                      </p:to>
                                    </p:set>
                                    <p:anim calcmode="lin" valueType="num">
                                      <p:cBhvr>
                                        <p:cTn id="35" dur="500" fill="hold"/>
                                        <p:tgtEl>
                                          <p:spTgt spid="145412">
                                            <p:txEl>
                                              <p:pRg st="4" end="4"/>
                                            </p:txEl>
                                          </p:spTgt>
                                        </p:tgtEl>
                                        <p:attrNameLst>
                                          <p:attrName>ppt_x</p:attrName>
                                        </p:attrNameLst>
                                      </p:cBhvr>
                                      <p:tavLst>
                                        <p:tav tm="0">
                                          <p:val>
                                            <p:strVal val="#ppt_x-#ppt_w/2"/>
                                          </p:val>
                                        </p:tav>
                                        <p:tav tm="100000">
                                          <p:val>
                                            <p:strVal val="#ppt_x"/>
                                          </p:val>
                                        </p:tav>
                                      </p:tavLst>
                                    </p:anim>
                                    <p:anim calcmode="lin" valueType="num">
                                      <p:cBhvr>
                                        <p:cTn id="36" dur="500" fill="hold"/>
                                        <p:tgtEl>
                                          <p:spTgt spid="145412">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145412">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145412">
                                            <p:txEl>
                                              <p:pRg st="4" end="4"/>
                                            </p:txEl>
                                          </p:spTgt>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7500"/>
                            </p:stCondLst>
                            <p:childTnLst>
                              <p:par>
                                <p:cTn id="40" presetID="17" presetClass="entr" presetSubtype="8" fill="hold" grpId="0" nodeType="afterEffect">
                                  <p:stCondLst>
                                    <p:cond delay="1000"/>
                                  </p:stCondLst>
                                  <p:childTnLst>
                                    <p:set>
                                      <p:cBhvr>
                                        <p:cTn id="41" dur="1" fill="hold">
                                          <p:stCondLst>
                                            <p:cond delay="0"/>
                                          </p:stCondLst>
                                        </p:cTn>
                                        <p:tgtEl>
                                          <p:spTgt spid="145412">
                                            <p:txEl>
                                              <p:pRg st="5" end="5"/>
                                            </p:txEl>
                                          </p:spTgt>
                                        </p:tgtEl>
                                        <p:attrNameLst>
                                          <p:attrName>style.visibility</p:attrName>
                                        </p:attrNameLst>
                                      </p:cBhvr>
                                      <p:to>
                                        <p:strVal val="visible"/>
                                      </p:to>
                                    </p:set>
                                    <p:anim calcmode="lin" valueType="num">
                                      <p:cBhvr>
                                        <p:cTn id="42" dur="500" fill="hold"/>
                                        <p:tgtEl>
                                          <p:spTgt spid="145412">
                                            <p:txEl>
                                              <p:pRg st="5" end="5"/>
                                            </p:txEl>
                                          </p:spTgt>
                                        </p:tgtEl>
                                        <p:attrNameLst>
                                          <p:attrName>ppt_x</p:attrName>
                                        </p:attrNameLst>
                                      </p:cBhvr>
                                      <p:tavLst>
                                        <p:tav tm="0">
                                          <p:val>
                                            <p:strVal val="#ppt_x-#ppt_w/2"/>
                                          </p:val>
                                        </p:tav>
                                        <p:tav tm="100000">
                                          <p:val>
                                            <p:strVal val="#ppt_x"/>
                                          </p:val>
                                        </p:tav>
                                      </p:tavLst>
                                    </p:anim>
                                    <p:anim calcmode="lin" valueType="num">
                                      <p:cBhvr>
                                        <p:cTn id="43" dur="500" fill="hold"/>
                                        <p:tgtEl>
                                          <p:spTgt spid="145412">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145412">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145412">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2</a:t>
            </a:r>
          </a:p>
        </p:txBody>
      </p:sp>
      <p:sp>
        <p:nvSpPr>
          <p:cNvPr id="6" name="Slide Number Placeholder 5"/>
          <p:cNvSpPr>
            <a:spLocks noGrp="1"/>
          </p:cNvSpPr>
          <p:nvPr>
            <p:ph type="sldNum" sz="quarter" idx="12"/>
          </p:nvPr>
        </p:nvSpPr>
        <p:spPr/>
        <p:txBody>
          <a:bodyPr/>
          <a:lstStyle/>
          <a:p>
            <a:pPr>
              <a:defRPr/>
            </a:pPr>
            <a:fld id="{C691E98C-545A-5446-8D17-FCA9A0A2C7B8}" type="slidenum">
              <a:rPr lang="en-US"/>
              <a:pPr>
                <a:defRPr/>
              </a:pPr>
              <a:t>32</a:t>
            </a:fld>
            <a:endParaRPr lang="en-US"/>
          </a:p>
        </p:txBody>
      </p:sp>
      <p:sp>
        <p:nvSpPr>
          <p:cNvPr id="146434" name="Rectangle 2"/>
          <p:cNvSpPr>
            <a:spLocks noGrp="1" noChangeArrowheads="1"/>
          </p:cNvSpPr>
          <p:nvPr>
            <p:ph type="title"/>
          </p:nvPr>
        </p:nvSpPr>
        <p:spPr/>
        <p:txBody>
          <a:bodyPr/>
          <a:lstStyle/>
          <a:p>
            <a:pPr eaLnBrk="1" hangingPunct="1">
              <a:defRPr/>
            </a:pPr>
            <a:r>
              <a:rPr lang="en-US" smtClean="0">
                <a:cs typeface="+mj-cs"/>
              </a:rPr>
              <a:t>Oxyanion Formulas (-ate)</a:t>
            </a:r>
          </a:p>
        </p:txBody>
      </p:sp>
      <p:sp>
        <p:nvSpPr>
          <p:cNvPr id="67588" name="Text Box 4"/>
          <p:cNvSpPr txBox="1">
            <a:spLocks noChangeArrowheads="1"/>
          </p:cNvSpPr>
          <p:nvPr/>
        </p:nvSpPr>
        <p:spPr bwMode="auto">
          <a:xfrm>
            <a:off x="822325" y="2427288"/>
            <a:ext cx="755967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endParaRPr lang="en-US"/>
          </a:p>
        </p:txBody>
      </p:sp>
      <p:sp>
        <p:nvSpPr>
          <p:cNvPr id="146437" name="Text Box 5"/>
          <p:cNvSpPr txBox="1">
            <a:spLocks noChangeArrowheads="1"/>
          </p:cNvSpPr>
          <p:nvPr/>
        </p:nvSpPr>
        <p:spPr bwMode="auto">
          <a:xfrm>
            <a:off x="685800" y="2286000"/>
            <a:ext cx="7696200" cy="380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31775" indent="-231775">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buClr>
                <a:schemeClr val="folHlink"/>
              </a:buClr>
              <a:buSzPct val="60000"/>
              <a:buFont typeface="Wingdings" charset="0"/>
              <a:buChar char="n"/>
            </a:pPr>
            <a:r>
              <a:rPr lang="en-US" sz="1800"/>
              <a:t>The most common oxyanions are named by chopping off the end of an element name and adding -</a:t>
            </a:r>
            <a:r>
              <a:rPr lang="en-US" sz="1800">
                <a:solidFill>
                  <a:schemeClr val="hlink"/>
                </a:solidFill>
              </a:rPr>
              <a:t>ate</a:t>
            </a:r>
            <a:r>
              <a:rPr lang="en-US" sz="1800"/>
              <a:t>, ie. nitr</a:t>
            </a:r>
            <a:r>
              <a:rPr lang="en-US" sz="1800">
                <a:solidFill>
                  <a:schemeClr val="hlink"/>
                </a:solidFill>
              </a:rPr>
              <a:t>ate</a:t>
            </a:r>
            <a:r>
              <a:rPr lang="en-US" sz="1800"/>
              <a:t>, NO</a:t>
            </a:r>
            <a:r>
              <a:rPr lang="en-US" sz="1800" baseline="-25000"/>
              <a:t>3</a:t>
            </a:r>
            <a:r>
              <a:rPr lang="en-US" sz="1800" baseline="30000"/>
              <a:t>-</a:t>
            </a:r>
          </a:p>
          <a:p>
            <a:pPr>
              <a:spcBef>
                <a:spcPct val="50000"/>
              </a:spcBef>
              <a:buClr>
                <a:schemeClr val="folHlink"/>
              </a:buClr>
              <a:buSzPct val="60000"/>
              <a:buFont typeface="Wingdings" charset="0"/>
              <a:buChar char="n"/>
            </a:pPr>
            <a:r>
              <a:rPr lang="en-US" sz="1800"/>
              <a:t>Carbon does NOT chop off the end of the atom name to make carbon</a:t>
            </a:r>
            <a:r>
              <a:rPr lang="en-US" sz="1800">
                <a:solidFill>
                  <a:schemeClr val="hlink"/>
                </a:solidFill>
              </a:rPr>
              <a:t>ate</a:t>
            </a:r>
            <a:r>
              <a:rPr lang="en-US" sz="1800"/>
              <a:t>, CO</a:t>
            </a:r>
            <a:r>
              <a:rPr lang="en-US" sz="1800" baseline="-25000"/>
              <a:t>3</a:t>
            </a:r>
            <a:r>
              <a:rPr lang="en-US" sz="1800" baseline="30000"/>
              <a:t>2-</a:t>
            </a:r>
          </a:p>
          <a:p>
            <a:pPr>
              <a:spcBef>
                <a:spcPct val="50000"/>
              </a:spcBef>
              <a:buClr>
                <a:schemeClr val="folHlink"/>
              </a:buClr>
              <a:buSzPct val="60000"/>
              <a:buFont typeface="Wingdings" charset="0"/>
              <a:buChar char="n"/>
            </a:pPr>
            <a:r>
              <a:rPr lang="en-US" sz="1800"/>
              <a:t>The oxyanions with the -</a:t>
            </a:r>
            <a:r>
              <a:rPr lang="en-US" sz="1800" u="sng">
                <a:solidFill>
                  <a:schemeClr val="hlink"/>
                </a:solidFill>
              </a:rPr>
              <a:t>ATE</a:t>
            </a:r>
            <a:r>
              <a:rPr lang="en-US" sz="1800"/>
              <a:t> ending have </a:t>
            </a:r>
            <a:r>
              <a:rPr lang="en-US" sz="1800" u="sng">
                <a:solidFill>
                  <a:srgbClr val="188B04"/>
                </a:solidFill>
              </a:rPr>
              <a:t>THREE</a:t>
            </a:r>
            <a:r>
              <a:rPr lang="en-US" sz="1800"/>
              <a:t> oxygens if metalloid/nonmetal atom is on </a:t>
            </a:r>
            <a:r>
              <a:rPr lang="en-US" sz="1800" u="sng">
                <a:solidFill>
                  <a:srgbClr val="188B04"/>
                </a:solidFill>
              </a:rPr>
              <a:t>SECOND ROW</a:t>
            </a:r>
            <a:r>
              <a:rPr lang="en-US" sz="1800"/>
              <a:t> of Periodic Table (B, C, N, but NOT O, F, or Ne), </a:t>
            </a:r>
            <a:r>
              <a:rPr lang="en-US" sz="1800" u="sng"/>
              <a:t>OR</a:t>
            </a:r>
            <a:r>
              <a:rPr lang="en-US" sz="1800"/>
              <a:t> if metalloid/nonmetal is in </a:t>
            </a:r>
            <a:r>
              <a:rPr lang="en-US" sz="1800" u="sng">
                <a:solidFill>
                  <a:srgbClr val="188B04"/>
                </a:solidFill>
              </a:rPr>
              <a:t>COLUMN 7A</a:t>
            </a:r>
            <a:r>
              <a:rPr lang="en-US" sz="1800"/>
              <a:t> (Cl, Br, I, At, but NOT F).</a:t>
            </a:r>
          </a:p>
          <a:p>
            <a:pPr>
              <a:spcBef>
                <a:spcPct val="50000"/>
              </a:spcBef>
              <a:buClr>
                <a:schemeClr val="folHlink"/>
              </a:buClr>
              <a:buSzPct val="60000"/>
              <a:buFont typeface="Wingdings" charset="0"/>
              <a:buChar char="n"/>
            </a:pPr>
            <a:r>
              <a:rPr lang="en-US" sz="1800"/>
              <a:t>Examples: chlorate, ClO</a:t>
            </a:r>
            <a:r>
              <a:rPr lang="en-US" sz="1800" baseline="-25000"/>
              <a:t>3</a:t>
            </a:r>
            <a:r>
              <a:rPr lang="en-US" sz="1800" baseline="30000"/>
              <a:t>-</a:t>
            </a:r>
            <a:r>
              <a:rPr lang="en-US" sz="1800"/>
              <a:t> and borate, BO</a:t>
            </a:r>
            <a:r>
              <a:rPr lang="en-US" sz="1800" baseline="-25000"/>
              <a:t>3</a:t>
            </a:r>
            <a:r>
              <a:rPr lang="en-US" sz="1800" baseline="30000"/>
              <a:t>3-</a:t>
            </a:r>
            <a:r>
              <a:rPr lang="en-US" sz="1800"/>
              <a:t> and iodate, IO</a:t>
            </a:r>
            <a:r>
              <a:rPr lang="en-US" sz="1800" baseline="-25000"/>
              <a:t>3</a:t>
            </a:r>
            <a:r>
              <a:rPr lang="en-US" sz="1800" baseline="30000"/>
              <a:t>-</a:t>
            </a:r>
            <a:endParaRPr lang="en-US" sz="1800"/>
          </a:p>
          <a:p>
            <a:pPr>
              <a:spcBef>
                <a:spcPct val="50000"/>
              </a:spcBef>
              <a:buClr>
                <a:schemeClr val="folHlink"/>
              </a:buClr>
              <a:buSzPct val="60000"/>
              <a:buFont typeface="Wingdings" charset="0"/>
              <a:buChar char="n"/>
            </a:pPr>
            <a:r>
              <a:rPr lang="en-US" sz="1800"/>
              <a:t>The oxyanions with the -ate ending have FOUR oxygens otherwise</a:t>
            </a:r>
          </a:p>
          <a:p>
            <a:pPr>
              <a:spcBef>
                <a:spcPct val="50000"/>
              </a:spcBef>
              <a:buClr>
                <a:schemeClr val="folHlink"/>
              </a:buClr>
              <a:buSzPct val="60000"/>
              <a:buFont typeface="Wingdings" charset="0"/>
              <a:buChar char="n"/>
            </a:pPr>
            <a:r>
              <a:rPr lang="en-US" sz="1800"/>
              <a:t>Examples: silicate, SiO</a:t>
            </a:r>
            <a:r>
              <a:rPr lang="en-US" sz="1800" baseline="-25000"/>
              <a:t>4</a:t>
            </a:r>
            <a:r>
              <a:rPr lang="en-US" sz="1800" baseline="30000"/>
              <a:t>4-</a:t>
            </a:r>
            <a:r>
              <a:rPr lang="en-US" sz="1800"/>
              <a:t> and arsenate, AsO</a:t>
            </a:r>
            <a:r>
              <a:rPr lang="en-US" sz="1800" baseline="-25000"/>
              <a:t>4</a:t>
            </a:r>
            <a:r>
              <a:rPr lang="en-US" sz="1800" baseline="30000"/>
              <a:t>3-</a:t>
            </a:r>
            <a:r>
              <a:rPr lang="en-US" sz="1800"/>
              <a:t> and sulfate, SO</a:t>
            </a:r>
            <a:r>
              <a:rPr lang="en-US" sz="1800" baseline="-25000"/>
              <a:t>4</a:t>
            </a:r>
            <a:r>
              <a:rPr lang="en-US" sz="1800" baseline="30000"/>
              <a:t>2-</a:t>
            </a:r>
            <a:endParaRPr lang="en-US" sz="180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1000"/>
                                  </p:stCondLst>
                                  <p:childTnLst>
                                    <p:set>
                                      <p:cBhvr>
                                        <p:cTn id="6" dur="1" fill="hold">
                                          <p:stCondLst>
                                            <p:cond delay="0"/>
                                          </p:stCondLst>
                                        </p:cTn>
                                        <p:tgtEl>
                                          <p:spTgt spid="146437">
                                            <p:txEl>
                                              <p:pRg st="0" end="0"/>
                                            </p:txEl>
                                          </p:spTgt>
                                        </p:tgtEl>
                                        <p:attrNameLst>
                                          <p:attrName>style.visibility</p:attrName>
                                        </p:attrNameLst>
                                      </p:cBhvr>
                                      <p:to>
                                        <p:strVal val="visible"/>
                                      </p:to>
                                    </p:set>
                                    <p:anim calcmode="lin" valueType="num">
                                      <p:cBhvr>
                                        <p:cTn id="7" dur="500" fill="hold"/>
                                        <p:tgtEl>
                                          <p:spTgt spid="146437">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4643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46437">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46437">
                                            <p:txEl>
                                              <p:pRg st="0" end="0"/>
                                            </p:txEl>
                                          </p:spTgt>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500"/>
                            </p:stCondLst>
                            <p:childTnLst>
                              <p:par>
                                <p:cTn id="12" presetID="17" presetClass="entr" presetSubtype="8" fill="hold" grpId="0" nodeType="afterEffect">
                                  <p:stCondLst>
                                    <p:cond delay="1000"/>
                                  </p:stCondLst>
                                  <p:childTnLst>
                                    <p:set>
                                      <p:cBhvr>
                                        <p:cTn id="13" dur="1" fill="hold">
                                          <p:stCondLst>
                                            <p:cond delay="0"/>
                                          </p:stCondLst>
                                        </p:cTn>
                                        <p:tgtEl>
                                          <p:spTgt spid="146437">
                                            <p:txEl>
                                              <p:pRg st="1" end="1"/>
                                            </p:txEl>
                                          </p:spTgt>
                                        </p:tgtEl>
                                        <p:attrNameLst>
                                          <p:attrName>style.visibility</p:attrName>
                                        </p:attrNameLst>
                                      </p:cBhvr>
                                      <p:to>
                                        <p:strVal val="visible"/>
                                      </p:to>
                                    </p:set>
                                    <p:anim calcmode="lin" valueType="num">
                                      <p:cBhvr>
                                        <p:cTn id="14" dur="500" fill="hold"/>
                                        <p:tgtEl>
                                          <p:spTgt spid="146437">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146437">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146437">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46437">
                                            <p:txEl>
                                              <p:pRg st="1" end="1"/>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3000"/>
                            </p:stCondLst>
                            <p:childTnLst>
                              <p:par>
                                <p:cTn id="19" presetID="17" presetClass="entr" presetSubtype="8" fill="hold" grpId="0" nodeType="afterEffect">
                                  <p:stCondLst>
                                    <p:cond delay="1000"/>
                                  </p:stCondLst>
                                  <p:childTnLst>
                                    <p:set>
                                      <p:cBhvr>
                                        <p:cTn id="20" dur="1" fill="hold">
                                          <p:stCondLst>
                                            <p:cond delay="0"/>
                                          </p:stCondLst>
                                        </p:cTn>
                                        <p:tgtEl>
                                          <p:spTgt spid="146437">
                                            <p:txEl>
                                              <p:pRg st="2" end="2"/>
                                            </p:txEl>
                                          </p:spTgt>
                                        </p:tgtEl>
                                        <p:attrNameLst>
                                          <p:attrName>style.visibility</p:attrName>
                                        </p:attrNameLst>
                                      </p:cBhvr>
                                      <p:to>
                                        <p:strVal val="visible"/>
                                      </p:to>
                                    </p:set>
                                    <p:anim calcmode="lin" valueType="num">
                                      <p:cBhvr>
                                        <p:cTn id="21" dur="500" fill="hold"/>
                                        <p:tgtEl>
                                          <p:spTgt spid="146437">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146437">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14643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46437">
                                            <p:txEl>
                                              <p:pRg st="2" end="2"/>
                                            </p:txEl>
                                          </p:spTgt>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4500"/>
                            </p:stCondLst>
                            <p:childTnLst>
                              <p:par>
                                <p:cTn id="26" presetID="17" presetClass="entr" presetSubtype="8" fill="hold" grpId="0" nodeType="afterEffect">
                                  <p:stCondLst>
                                    <p:cond delay="1000"/>
                                  </p:stCondLst>
                                  <p:childTnLst>
                                    <p:set>
                                      <p:cBhvr>
                                        <p:cTn id="27" dur="1" fill="hold">
                                          <p:stCondLst>
                                            <p:cond delay="0"/>
                                          </p:stCondLst>
                                        </p:cTn>
                                        <p:tgtEl>
                                          <p:spTgt spid="146437">
                                            <p:txEl>
                                              <p:pRg st="3" end="3"/>
                                            </p:txEl>
                                          </p:spTgt>
                                        </p:tgtEl>
                                        <p:attrNameLst>
                                          <p:attrName>style.visibility</p:attrName>
                                        </p:attrNameLst>
                                      </p:cBhvr>
                                      <p:to>
                                        <p:strVal val="visible"/>
                                      </p:to>
                                    </p:set>
                                    <p:anim calcmode="lin" valueType="num">
                                      <p:cBhvr>
                                        <p:cTn id="28" dur="500" fill="hold"/>
                                        <p:tgtEl>
                                          <p:spTgt spid="146437">
                                            <p:txEl>
                                              <p:pRg st="3" end="3"/>
                                            </p:txEl>
                                          </p:spTgt>
                                        </p:tgtEl>
                                        <p:attrNameLst>
                                          <p:attrName>ppt_x</p:attrName>
                                        </p:attrNameLst>
                                      </p:cBhvr>
                                      <p:tavLst>
                                        <p:tav tm="0">
                                          <p:val>
                                            <p:strVal val="#ppt_x-#ppt_w/2"/>
                                          </p:val>
                                        </p:tav>
                                        <p:tav tm="100000">
                                          <p:val>
                                            <p:strVal val="#ppt_x"/>
                                          </p:val>
                                        </p:tav>
                                      </p:tavLst>
                                    </p:anim>
                                    <p:anim calcmode="lin" valueType="num">
                                      <p:cBhvr>
                                        <p:cTn id="29" dur="500" fill="hold"/>
                                        <p:tgtEl>
                                          <p:spTgt spid="146437">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146437">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46437">
                                            <p:txEl>
                                              <p:pRg st="3" end="3"/>
                                            </p:txEl>
                                          </p:spTgt>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6000"/>
                            </p:stCondLst>
                            <p:childTnLst>
                              <p:par>
                                <p:cTn id="33" presetID="17" presetClass="entr" presetSubtype="8" fill="hold" grpId="0" nodeType="afterEffect">
                                  <p:stCondLst>
                                    <p:cond delay="1000"/>
                                  </p:stCondLst>
                                  <p:childTnLst>
                                    <p:set>
                                      <p:cBhvr>
                                        <p:cTn id="34" dur="1" fill="hold">
                                          <p:stCondLst>
                                            <p:cond delay="0"/>
                                          </p:stCondLst>
                                        </p:cTn>
                                        <p:tgtEl>
                                          <p:spTgt spid="146437">
                                            <p:txEl>
                                              <p:pRg st="4" end="4"/>
                                            </p:txEl>
                                          </p:spTgt>
                                        </p:tgtEl>
                                        <p:attrNameLst>
                                          <p:attrName>style.visibility</p:attrName>
                                        </p:attrNameLst>
                                      </p:cBhvr>
                                      <p:to>
                                        <p:strVal val="visible"/>
                                      </p:to>
                                    </p:set>
                                    <p:anim calcmode="lin" valueType="num">
                                      <p:cBhvr>
                                        <p:cTn id="35" dur="500" fill="hold"/>
                                        <p:tgtEl>
                                          <p:spTgt spid="146437">
                                            <p:txEl>
                                              <p:pRg st="4" end="4"/>
                                            </p:txEl>
                                          </p:spTgt>
                                        </p:tgtEl>
                                        <p:attrNameLst>
                                          <p:attrName>ppt_x</p:attrName>
                                        </p:attrNameLst>
                                      </p:cBhvr>
                                      <p:tavLst>
                                        <p:tav tm="0">
                                          <p:val>
                                            <p:strVal val="#ppt_x-#ppt_w/2"/>
                                          </p:val>
                                        </p:tav>
                                        <p:tav tm="100000">
                                          <p:val>
                                            <p:strVal val="#ppt_x"/>
                                          </p:val>
                                        </p:tav>
                                      </p:tavLst>
                                    </p:anim>
                                    <p:anim calcmode="lin" valueType="num">
                                      <p:cBhvr>
                                        <p:cTn id="36" dur="500" fill="hold"/>
                                        <p:tgtEl>
                                          <p:spTgt spid="146437">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146437">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146437">
                                            <p:txEl>
                                              <p:pRg st="4" end="4"/>
                                            </p:txEl>
                                          </p:spTgt>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7500"/>
                            </p:stCondLst>
                            <p:childTnLst>
                              <p:par>
                                <p:cTn id="40" presetID="17" presetClass="entr" presetSubtype="8" fill="hold" grpId="0" nodeType="afterEffect">
                                  <p:stCondLst>
                                    <p:cond delay="1000"/>
                                  </p:stCondLst>
                                  <p:childTnLst>
                                    <p:set>
                                      <p:cBhvr>
                                        <p:cTn id="41" dur="1" fill="hold">
                                          <p:stCondLst>
                                            <p:cond delay="0"/>
                                          </p:stCondLst>
                                        </p:cTn>
                                        <p:tgtEl>
                                          <p:spTgt spid="146437">
                                            <p:txEl>
                                              <p:pRg st="5" end="5"/>
                                            </p:txEl>
                                          </p:spTgt>
                                        </p:tgtEl>
                                        <p:attrNameLst>
                                          <p:attrName>style.visibility</p:attrName>
                                        </p:attrNameLst>
                                      </p:cBhvr>
                                      <p:to>
                                        <p:strVal val="visible"/>
                                      </p:to>
                                    </p:set>
                                    <p:anim calcmode="lin" valueType="num">
                                      <p:cBhvr>
                                        <p:cTn id="42" dur="500" fill="hold"/>
                                        <p:tgtEl>
                                          <p:spTgt spid="146437">
                                            <p:txEl>
                                              <p:pRg st="5" end="5"/>
                                            </p:txEl>
                                          </p:spTgt>
                                        </p:tgtEl>
                                        <p:attrNameLst>
                                          <p:attrName>ppt_x</p:attrName>
                                        </p:attrNameLst>
                                      </p:cBhvr>
                                      <p:tavLst>
                                        <p:tav tm="0">
                                          <p:val>
                                            <p:strVal val="#ppt_x-#ppt_w/2"/>
                                          </p:val>
                                        </p:tav>
                                        <p:tav tm="100000">
                                          <p:val>
                                            <p:strVal val="#ppt_x"/>
                                          </p:val>
                                        </p:tav>
                                      </p:tavLst>
                                    </p:anim>
                                    <p:anim calcmode="lin" valueType="num">
                                      <p:cBhvr>
                                        <p:cTn id="43" dur="500" fill="hold"/>
                                        <p:tgtEl>
                                          <p:spTgt spid="146437">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146437">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146437">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Chapter 2</a:t>
            </a:r>
          </a:p>
        </p:txBody>
      </p:sp>
      <p:sp>
        <p:nvSpPr>
          <p:cNvPr id="5" name="Slide Number Placeholder 5"/>
          <p:cNvSpPr>
            <a:spLocks noGrp="1"/>
          </p:cNvSpPr>
          <p:nvPr>
            <p:ph type="sldNum" sz="quarter" idx="12"/>
          </p:nvPr>
        </p:nvSpPr>
        <p:spPr/>
        <p:txBody>
          <a:bodyPr/>
          <a:lstStyle/>
          <a:p>
            <a:pPr>
              <a:defRPr/>
            </a:pPr>
            <a:fld id="{4F1BCFA5-B54B-1440-9223-47C4E62375EA}" type="slidenum">
              <a:rPr lang="en-US"/>
              <a:pPr>
                <a:defRPr/>
              </a:pPr>
              <a:t>33</a:t>
            </a:fld>
            <a:endParaRPr lang="en-US"/>
          </a:p>
        </p:txBody>
      </p:sp>
      <p:sp>
        <p:nvSpPr>
          <p:cNvPr id="147458" name="Rectangle 2"/>
          <p:cNvSpPr>
            <a:spLocks noGrp="1" noChangeArrowheads="1"/>
          </p:cNvSpPr>
          <p:nvPr>
            <p:ph type="title"/>
          </p:nvPr>
        </p:nvSpPr>
        <p:spPr/>
        <p:txBody>
          <a:bodyPr/>
          <a:lstStyle/>
          <a:p>
            <a:pPr eaLnBrk="1" hangingPunct="1">
              <a:defRPr/>
            </a:pPr>
            <a:r>
              <a:rPr lang="en-US" smtClean="0">
                <a:cs typeface="+mj-cs"/>
              </a:rPr>
              <a:t>Other Oxyanion Formulas</a:t>
            </a:r>
          </a:p>
        </p:txBody>
      </p:sp>
      <p:sp>
        <p:nvSpPr>
          <p:cNvPr id="147460" name="Text Box 4"/>
          <p:cNvSpPr txBox="1">
            <a:spLocks noChangeArrowheads="1"/>
          </p:cNvSpPr>
          <p:nvPr/>
        </p:nvSpPr>
        <p:spPr bwMode="auto">
          <a:xfrm>
            <a:off x="609600" y="2209800"/>
            <a:ext cx="7848600"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31775" indent="-231775">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buClr>
                <a:schemeClr val="folHlink"/>
              </a:buClr>
              <a:buSzPct val="60000"/>
              <a:buFont typeface="Wingdings" charset="0"/>
              <a:buChar char="n"/>
            </a:pPr>
            <a:r>
              <a:rPr lang="en-US" sz="1800"/>
              <a:t>Oxyanions with </a:t>
            </a:r>
            <a:r>
              <a:rPr lang="en-US" sz="1800">
                <a:solidFill>
                  <a:srgbClr val="6B3EA9"/>
                </a:solidFill>
              </a:rPr>
              <a:t>one less oxygen</a:t>
            </a:r>
            <a:r>
              <a:rPr lang="en-US" sz="1800"/>
              <a:t> than -</a:t>
            </a:r>
            <a:r>
              <a:rPr lang="en-US" sz="1800">
                <a:solidFill>
                  <a:schemeClr val="hlink"/>
                </a:solidFill>
              </a:rPr>
              <a:t>ate</a:t>
            </a:r>
            <a:r>
              <a:rPr lang="en-US" sz="1800"/>
              <a:t> oxyanions have the -</a:t>
            </a:r>
            <a:r>
              <a:rPr lang="en-US" sz="1800">
                <a:solidFill>
                  <a:srgbClr val="6B3EA9"/>
                </a:solidFill>
              </a:rPr>
              <a:t>ite</a:t>
            </a:r>
            <a:r>
              <a:rPr lang="en-US" sz="1800"/>
              <a:t> ending</a:t>
            </a:r>
          </a:p>
          <a:p>
            <a:pPr>
              <a:spcBef>
                <a:spcPct val="50000"/>
              </a:spcBef>
              <a:buClr>
                <a:schemeClr val="folHlink"/>
              </a:buClr>
              <a:buSzPct val="60000"/>
              <a:buFont typeface="Wingdings" charset="0"/>
              <a:buChar char="n"/>
            </a:pPr>
            <a:r>
              <a:rPr lang="en-US" sz="1800"/>
              <a:t>Examples: nitr</a:t>
            </a:r>
            <a:r>
              <a:rPr lang="en-US" sz="1800">
                <a:solidFill>
                  <a:srgbClr val="6B3EA9"/>
                </a:solidFill>
              </a:rPr>
              <a:t>ite</a:t>
            </a:r>
            <a:r>
              <a:rPr lang="en-US" sz="1800"/>
              <a:t>, NO</a:t>
            </a:r>
            <a:r>
              <a:rPr lang="en-US" sz="1800" baseline="-25000"/>
              <a:t>2</a:t>
            </a:r>
            <a:r>
              <a:rPr lang="en-US" sz="1800" baseline="30000"/>
              <a:t>-</a:t>
            </a:r>
            <a:r>
              <a:rPr lang="en-US" sz="1800"/>
              <a:t>, and arsen</a:t>
            </a:r>
            <a:r>
              <a:rPr lang="en-US" sz="1800">
                <a:solidFill>
                  <a:srgbClr val="6B3EA9"/>
                </a:solidFill>
              </a:rPr>
              <a:t>ite</a:t>
            </a:r>
            <a:r>
              <a:rPr lang="en-US" sz="1800"/>
              <a:t>, AsO</a:t>
            </a:r>
            <a:r>
              <a:rPr lang="en-US" sz="1800" baseline="-25000"/>
              <a:t>3</a:t>
            </a:r>
            <a:r>
              <a:rPr lang="en-US" sz="1800" baseline="30000"/>
              <a:t>3-</a:t>
            </a:r>
            <a:r>
              <a:rPr lang="en-US" sz="1800"/>
              <a:t>, and brom</a:t>
            </a:r>
            <a:r>
              <a:rPr lang="en-US" sz="1800">
                <a:solidFill>
                  <a:srgbClr val="6B3EA9"/>
                </a:solidFill>
              </a:rPr>
              <a:t>ite</a:t>
            </a:r>
            <a:r>
              <a:rPr lang="en-US" sz="1800"/>
              <a:t>, BrO</a:t>
            </a:r>
            <a:r>
              <a:rPr lang="en-US" sz="1800" baseline="-25000"/>
              <a:t>2</a:t>
            </a:r>
            <a:r>
              <a:rPr lang="en-US" sz="1800" baseline="30000"/>
              <a:t>-</a:t>
            </a:r>
            <a:endParaRPr lang="en-US" sz="1800"/>
          </a:p>
          <a:p>
            <a:pPr>
              <a:spcBef>
                <a:spcPct val="50000"/>
              </a:spcBef>
              <a:buClr>
                <a:schemeClr val="folHlink"/>
              </a:buClr>
              <a:buSzPct val="60000"/>
              <a:buFont typeface="Wingdings" charset="0"/>
              <a:buChar char="n"/>
            </a:pPr>
            <a:r>
              <a:rPr lang="en-US" sz="1800"/>
              <a:t>B, C, Si, and Ge </a:t>
            </a:r>
            <a:r>
              <a:rPr lang="en-US" sz="1800" u="sng"/>
              <a:t>DO NOT</a:t>
            </a:r>
            <a:r>
              <a:rPr lang="en-US" sz="1800"/>
              <a:t> have -</a:t>
            </a:r>
            <a:r>
              <a:rPr lang="en-US" sz="1800">
                <a:solidFill>
                  <a:srgbClr val="6B3EA9"/>
                </a:solidFill>
              </a:rPr>
              <a:t>ite</a:t>
            </a:r>
            <a:r>
              <a:rPr lang="en-US" sz="1800"/>
              <a:t> oxyanions</a:t>
            </a:r>
          </a:p>
          <a:p>
            <a:pPr>
              <a:spcBef>
                <a:spcPct val="50000"/>
              </a:spcBef>
              <a:buClr>
                <a:schemeClr val="folHlink"/>
              </a:buClr>
              <a:buSzPct val="60000"/>
              <a:buFont typeface="Wingdings" charset="0"/>
              <a:buChar char="n"/>
            </a:pPr>
            <a:r>
              <a:rPr lang="en-US" sz="1800"/>
              <a:t>The halogens in </a:t>
            </a:r>
            <a:r>
              <a:rPr lang="en-US" sz="1800" u="sng"/>
              <a:t>COLUMN 7A ONLY</a:t>
            </a:r>
            <a:r>
              <a:rPr lang="en-US" sz="1800"/>
              <a:t> (except F) have </a:t>
            </a:r>
            <a:r>
              <a:rPr lang="en-US" sz="1800">
                <a:solidFill>
                  <a:srgbClr val="184FC2"/>
                </a:solidFill>
              </a:rPr>
              <a:t>hypo</a:t>
            </a:r>
            <a:r>
              <a:rPr lang="en-US" sz="1800"/>
              <a:t>_</a:t>
            </a:r>
            <a:r>
              <a:rPr lang="en-US" sz="1800">
                <a:solidFill>
                  <a:srgbClr val="184FC2"/>
                </a:solidFill>
              </a:rPr>
              <a:t>ite</a:t>
            </a:r>
            <a:r>
              <a:rPr lang="en-US" sz="1800"/>
              <a:t> and </a:t>
            </a:r>
            <a:r>
              <a:rPr lang="en-US" sz="1800">
                <a:solidFill>
                  <a:srgbClr val="188B04"/>
                </a:solidFill>
              </a:rPr>
              <a:t>per</a:t>
            </a:r>
            <a:r>
              <a:rPr lang="en-US" sz="1800"/>
              <a:t>_</a:t>
            </a:r>
            <a:r>
              <a:rPr lang="en-US" sz="1800">
                <a:solidFill>
                  <a:srgbClr val="188B04"/>
                </a:solidFill>
              </a:rPr>
              <a:t>ate</a:t>
            </a:r>
            <a:r>
              <a:rPr lang="en-US" sz="1800"/>
              <a:t> oxyanions as well as -</a:t>
            </a:r>
            <a:r>
              <a:rPr lang="en-US" sz="1800">
                <a:solidFill>
                  <a:schemeClr val="hlink"/>
                </a:solidFill>
              </a:rPr>
              <a:t>ate</a:t>
            </a:r>
            <a:r>
              <a:rPr lang="en-US" sz="1800"/>
              <a:t> and -</a:t>
            </a:r>
            <a:r>
              <a:rPr lang="en-US" sz="1800">
                <a:solidFill>
                  <a:srgbClr val="6B3EA9"/>
                </a:solidFill>
              </a:rPr>
              <a:t>ite</a:t>
            </a:r>
            <a:r>
              <a:rPr lang="en-US" sz="1800"/>
              <a:t> oxyanions</a:t>
            </a:r>
          </a:p>
          <a:p>
            <a:pPr>
              <a:spcBef>
                <a:spcPct val="50000"/>
              </a:spcBef>
              <a:buClr>
                <a:schemeClr val="folHlink"/>
              </a:buClr>
              <a:buSzPct val="60000"/>
              <a:buFont typeface="Wingdings" charset="0"/>
              <a:buChar char="n"/>
            </a:pPr>
            <a:r>
              <a:rPr lang="en-US" sz="1800"/>
              <a:t>The </a:t>
            </a:r>
            <a:r>
              <a:rPr lang="en-US" sz="1800">
                <a:solidFill>
                  <a:srgbClr val="184FC2"/>
                </a:solidFill>
              </a:rPr>
              <a:t>hypo</a:t>
            </a:r>
            <a:r>
              <a:rPr lang="en-US" sz="1800"/>
              <a:t>_</a:t>
            </a:r>
            <a:r>
              <a:rPr lang="en-US" sz="1800">
                <a:solidFill>
                  <a:srgbClr val="184FC2"/>
                </a:solidFill>
              </a:rPr>
              <a:t>ite</a:t>
            </a:r>
            <a:r>
              <a:rPr lang="en-US" sz="1800"/>
              <a:t> oxyanions have only one oxygen</a:t>
            </a:r>
          </a:p>
          <a:p>
            <a:pPr>
              <a:spcBef>
                <a:spcPct val="50000"/>
              </a:spcBef>
              <a:buClr>
                <a:schemeClr val="folHlink"/>
              </a:buClr>
              <a:buSzPct val="60000"/>
              <a:buFont typeface="Wingdings" charset="0"/>
              <a:buChar char="n"/>
            </a:pPr>
            <a:r>
              <a:rPr lang="en-US" sz="1800"/>
              <a:t>Examples: </a:t>
            </a:r>
            <a:r>
              <a:rPr lang="en-US" sz="1800">
                <a:solidFill>
                  <a:srgbClr val="184FC2"/>
                </a:solidFill>
              </a:rPr>
              <a:t>hypo</a:t>
            </a:r>
            <a:r>
              <a:rPr lang="en-US" sz="1800"/>
              <a:t>chlor</a:t>
            </a:r>
            <a:r>
              <a:rPr lang="en-US" sz="1800">
                <a:solidFill>
                  <a:srgbClr val="184FC2"/>
                </a:solidFill>
              </a:rPr>
              <a:t>ite</a:t>
            </a:r>
            <a:r>
              <a:rPr lang="en-US" sz="1800"/>
              <a:t>, ClO</a:t>
            </a:r>
            <a:r>
              <a:rPr lang="en-US" sz="1800" baseline="30000"/>
              <a:t>-</a:t>
            </a:r>
            <a:r>
              <a:rPr lang="en-US" sz="1800"/>
              <a:t>, and </a:t>
            </a:r>
            <a:r>
              <a:rPr lang="en-US" sz="1800">
                <a:solidFill>
                  <a:srgbClr val="184FC2"/>
                </a:solidFill>
              </a:rPr>
              <a:t>hypo</a:t>
            </a:r>
            <a:r>
              <a:rPr lang="en-US" sz="1800"/>
              <a:t>brom</a:t>
            </a:r>
            <a:r>
              <a:rPr lang="en-US" sz="1800">
                <a:solidFill>
                  <a:srgbClr val="184FC2"/>
                </a:solidFill>
              </a:rPr>
              <a:t>ite</a:t>
            </a:r>
            <a:r>
              <a:rPr lang="en-US" sz="1800"/>
              <a:t>, BrO</a:t>
            </a:r>
            <a:r>
              <a:rPr lang="en-US" sz="1800" baseline="30000"/>
              <a:t>-</a:t>
            </a:r>
            <a:r>
              <a:rPr lang="en-US" sz="1800"/>
              <a:t>, and </a:t>
            </a:r>
            <a:r>
              <a:rPr lang="en-US" sz="1800">
                <a:solidFill>
                  <a:srgbClr val="184FC2"/>
                </a:solidFill>
              </a:rPr>
              <a:t>hypo</a:t>
            </a:r>
            <a:r>
              <a:rPr lang="en-US" sz="1800"/>
              <a:t>iod</a:t>
            </a:r>
            <a:r>
              <a:rPr lang="en-US" sz="1800">
                <a:solidFill>
                  <a:srgbClr val="184FC2"/>
                </a:solidFill>
              </a:rPr>
              <a:t>ite</a:t>
            </a:r>
            <a:r>
              <a:rPr lang="en-US" sz="1800"/>
              <a:t>, IO</a:t>
            </a:r>
            <a:r>
              <a:rPr lang="en-US" sz="1800" baseline="30000"/>
              <a:t>-</a:t>
            </a:r>
            <a:endParaRPr lang="en-US" sz="1800"/>
          </a:p>
          <a:p>
            <a:pPr>
              <a:spcBef>
                <a:spcPct val="50000"/>
              </a:spcBef>
              <a:buClr>
                <a:schemeClr val="folHlink"/>
              </a:buClr>
              <a:buSzPct val="60000"/>
              <a:buFont typeface="Wingdings" charset="0"/>
              <a:buChar char="n"/>
            </a:pPr>
            <a:r>
              <a:rPr lang="en-US" sz="1800"/>
              <a:t>The </a:t>
            </a:r>
            <a:r>
              <a:rPr lang="en-US" sz="1800">
                <a:solidFill>
                  <a:srgbClr val="188B04"/>
                </a:solidFill>
              </a:rPr>
              <a:t>per</a:t>
            </a:r>
            <a:r>
              <a:rPr lang="en-US" sz="1800"/>
              <a:t>_</a:t>
            </a:r>
            <a:r>
              <a:rPr lang="en-US" sz="1800">
                <a:solidFill>
                  <a:srgbClr val="188B04"/>
                </a:solidFill>
              </a:rPr>
              <a:t>ate</a:t>
            </a:r>
            <a:r>
              <a:rPr lang="en-US" sz="1800"/>
              <a:t> oxyanions have four oxygens</a:t>
            </a:r>
          </a:p>
          <a:p>
            <a:pPr>
              <a:spcBef>
                <a:spcPct val="50000"/>
              </a:spcBef>
              <a:buClr>
                <a:schemeClr val="folHlink"/>
              </a:buClr>
              <a:buSzPct val="60000"/>
              <a:buFont typeface="Wingdings" charset="0"/>
              <a:buChar char="n"/>
            </a:pPr>
            <a:r>
              <a:rPr lang="en-US" sz="1800"/>
              <a:t>Examples: </a:t>
            </a:r>
            <a:r>
              <a:rPr lang="en-US" sz="1800">
                <a:solidFill>
                  <a:srgbClr val="188B04"/>
                </a:solidFill>
              </a:rPr>
              <a:t>per</a:t>
            </a:r>
            <a:r>
              <a:rPr lang="en-US" sz="1800"/>
              <a:t>chlor</a:t>
            </a:r>
            <a:r>
              <a:rPr lang="en-US" sz="1800">
                <a:solidFill>
                  <a:srgbClr val="188B04"/>
                </a:solidFill>
              </a:rPr>
              <a:t>ate</a:t>
            </a:r>
            <a:r>
              <a:rPr lang="en-US" sz="1800"/>
              <a:t>, ClO</a:t>
            </a:r>
            <a:r>
              <a:rPr lang="en-US" sz="1800" baseline="-25000"/>
              <a:t>4</a:t>
            </a:r>
            <a:r>
              <a:rPr lang="en-US" sz="1800" baseline="30000"/>
              <a:t>-</a:t>
            </a:r>
            <a:r>
              <a:rPr lang="en-US" sz="1800"/>
              <a:t>, and </a:t>
            </a:r>
            <a:r>
              <a:rPr lang="en-US" sz="1800">
                <a:solidFill>
                  <a:srgbClr val="188B04"/>
                </a:solidFill>
              </a:rPr>
              <a:t>per</a:t>
            </a:r>
            <a:r>
              <a:rPr lang="en-US" sz="1800"/>
              <a:t>brom</a:t>
            </a:r>
            <a:r>
              <a:rPr lang="en-US" sz="1800">
                <a:solidFill>
                  <a:srgbClr val="188B04"/>
                </a:solidFill>
              </a:rPr>
              <a:t>ate</a:t>
            </a:r>
            <a:r>
              <a:rPr lang="en-US" sz="1800"/>
              <a:t>, BrO</a:t>
            </a:r>
            <a:r>
              <a:rPr lang="en-US" sz="1800" baseline="-25000"/>
              <a:t>4</a:t>
            </a:r>
            <a:r>
              <a:rPr lang="en-US" sz="1800" baseline="30000"/>
              <a:t>-</a:t>
            </a:r>
            <a:r>
              <a:rPr lang="en-US" sz="1800"/>
              <a:t>, and </a:t>
            </a:r>
            <a:r>
              <a:rPr lang="en-US" sz="1800">
                <a:solidFill>
                  <a:srgbClr val="188B04"/>
                </a:solidFill>
              </a:rPr>
              <a:t>per</a:t>
            </a:r>
            <a:r>
              <a:rPr lang="en-US" sz="1800"/>
              <a:t>iod</a:t>
            </a:r>
            <a:r>
              <a:rPr lang="en-US" sz="1800">
                <a:solidFill>
                  <a:srgbClr val="188B04"/>
                </a:solidFill>
              </a:rPr>
              <a:t>ate</a:t>
            </a:r>
            <a:r>
              <a:rPr lang="en-US" sz="1800"/>
              <a:t>, IO</a:t>
            </a:r>
            <a:r>
              <a:rPr lang="en-US" sz="1800" baseline="-25000"/>
              <a:t>4</a:t>
            </a:r>
            <a:r>
              <a:rPr lang="en-US" sz="1800" baseline="30000"/>
              <a:t>-</a:t>
            </a:r>
            <a:endParaRPr lang="en-US" sz="180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1000"/>
                                  </p:stCondLst>
                                  <p:childTnLst>
                                    <p:set>
                                      <p:cBhvr>
                                        <p:cTn id="6" dur="1" fill="hold">
                                          <p:stCondLst>
                                            <p:cond delay="0"/>
                                          </p:stCondLst>
                                        </p:cTn>
                                        <p:tgtEl>
                                          <p:spTgt spid="147460">
                                            <p:txEl>
                                              <p:pRg st="0" end="0"/>
                                            </p:txEl>
                                          </p:spTgt>
                                        </p:tgtEl>
                                        <p:attrNameLst>
                                          <p:attrName>style.visibility</p:attrName>
                                        </p:attrNameLst>
                                      </p:cBhvr>
                                      <p:to>
                                        <p:strVal val="visible"/>
                                      </p:to>
                                    </p:set>
                                    <p:anim calcmode="lin" valueType="num">
                                      <p:cBhvr>
                                        <p:cTn id="7" dur="500" fill="hold"/>
                                        <p:tgtEl>
                                          <p:spTgt spid="147460">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4746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47460">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47460">
                                            <p:txEl>
                                              <p:pRg st="0" end="0"/>
                                            </p:txEl>
                                          </p:spTgt>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500"/>
                            </p:stCondLst>
                            <p:childTnLst>
                              <p:par>
                                <p:cTn id="12" presetID="17" presetClass="entr" presetSubtype="8" fill="hold" grpId="0" nodeType="afterEffect">
                                  <p:stCondLst>
                                    <p:cond delay="1000"/>
                                  </p:stCondLst>
                                  <p:childTnLst>
                                    <p:set>
                                      <p:cBhvr>
                                        <p:cTn id="13" dur="1" fill="hold">
                                          <p:stCondLst>
                                            <p:cond delay="0"/>
                                          </p:stCondLst>
                                        </p:cTn>
                                        <p:tgtEl>
                                          <p:spTgt spid="147460">
                                            <p:txEl>
                                              <p:pRg st="1" end="1"/>
                                            </p:txEl>
                                          </p:spTgt>
                                        </p:tgtEl>
                                        <p:attrNameLst>
                                          <p:attrName>style.visibility</p:attrName>
                                        </p:attrNameLst>
                                      </p:cBhvr>
                                      <p:to>
                                        <p:strVal val="visible"/>
                                      </p:to>
                                    </p:set>
                                    <p:anim calcmode="lin" valueType="num">
                                      <p:cBhvr>
                                        <p:cTn id="14" dur="500" fill="hold"/>
                                        <p:tgtEl>
                                          <p:spTgt spid="147460">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147460">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147460">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47460">
                                            <p:txEl>
                                              <p:pRg st="1" end="1"/>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3000"/>
                            </p:stCondLst>
                            <p:childTnLst>
                              <p:par>
                                <p:cTn id="19" presetID="17" presetClass="entr" presetSubtype="8" fill="hold" grpId="0" nodeType="afterEffect">
                                  <p:stCondLst>
                                    <p:cond delay="1000"/>
                                  </p:stCondLst>
                                  <p:childTnLst>
                                    <p:set>
                                      <p:cBhvr>
                                        <p:cTn id="20" dur="1" fill="hold">
                                          <p:stCondLst>
                                            <p:cond delay="0"/>
                                          </p:stCondLst>
                                        </p:cTn>
                                        <p:tgtEl>
                                          <p:spTgt spid="147460">
                                            <p:txEl>
                                              <p:pRg st="2" end="2"/>
                                            </p:txEl>
                                          </p:spTgt>
                                        </p:tgtEl>
                                        <p:attrNameLst>
                                          <p:attrName>style.visibility</p:attrName>
                                        </p:attrNameLst>
                                      </p:cBhvr>
                                      <p:to>
                                        <p:strVal val="visible"/>
                                      </p:to>
                                    </p:set>
                                    <p:anim calcmode="lin" valueType="num">
                                      <p:cBhvr>
                                        <p:cTn id="21" dur="500" fill="hold"/>
                                        <p:tgtEl>
                                          <p:spTgt spid="147460">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147460">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147460">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47460">
                                            <p:txEl>
                                              <p:pRg st="2" end="2"/>
                                            </p:txEl>
                                          </p:spTgt>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4500"/>
                            </p:stCondLst>
                            <p:childTnLst>
                              <p:par>
                                <p:cTn id="26" presetID="17" presetClass="entr" presetSubtype="8" fill="hold" grpId="0" nodeType="afterEffect">
                                  <p:stCondLst>
                                    <p:cond delay="1000"/>
                                  </p:stCondLst>
                                  <p:childTnLst>
                                    <p:set>
                                      <p:cBhvr>
                                        <p:cTn id="27" dur="1" fill="hold">
                                          <p:stCondLst>
                                            <p:cond delay="0"/>
                                          </p:stCondLst>
                                        </p:cTn>
                                        <p:tgtEl>
                                          <p:spTgt spid="147460">
                                            <p:txEl>
                                              <p:pRg st="3" end="3"/>
                                            </p:txEl>
                                          </p:spTgt>
                                        </p:tgtEl>
                                        <p:attrNameLst>
                                          <p:attrName>style.visibility</p:attrName>
                                        </p:attrNameLst>
                                      </p:cBhvr>
                                      <p:to>
                                        <p:strVal val="visible"/>
                                      </p:to>
                                    </p:set>
                                    <p:anim calcmode="lin" valueType="num">
                                      <p:cBhvr>
                                        <p:cTn id="28" dur="500" fill="hold"/>
                                        <p:tgtEl>
                                          <p:spTgt spid="147460">
                                            <p:txEl>
                                              <p:pRg st="3" end="3"/>
                                            </p:txEl>
                                          </p:spTgt>
                                        </p:tgtEl>
                                        <p:attrNameLst>
                                          <p:attrName>ppt_x</p:attrName>
                                        </p:attrNameLst>
                                      </p:cBhvr>
                                      <p:tavLst>
                                        <p:tav tm="0">
                                          <p:val>
                                            <p:strVal val="#ppt_x-#ppt_w/2"/>
                                          </p:val>
                                        </p:tav>
                                        <p:tav tm="100000">
                                          <p:val>
                                            <p:strVal val="#ppt_x"/>
                                          </p:val>
                                        </p:tav>
                                      </p:tavLst>
                                    </p:anim>
                                    <p:anim calcmode="lin" valueType="num">
                                      <p:cBhvr>
                                        <p:cTn id="29" dur="500" fill="hold"/>
                                        <p:tgtEl>
                                          <p:spTgt spid="147460">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147460">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47460">
                                            <p:txEl>
                                              <p:pRg st="3" end="3"/>
                                            </p:txEl>
                                          </p:spTgt>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6000"/>
                            </p:stCondLst>
                            <p:childTnLst>
                              <p:par>
                                <p:cTn id="33" presetID="17" presetClass="entr" presetSubtype="8" fill="hold" grpId="0" nodeType="afterEffect">
                                  <p:stCondLst>
                                    <p:cond delay="1000"/>
                                  </p:stCondLst>
                                  <p:childTnLst>
                                    <p:set>
                                      <p:cBhvr>
                                        <p:cTn id="34" dur="1" fill="hold">
                                          <p:stCondLst>
                                            <p:cond delay="0"/>
                                          </p:stCondLst>
                                        </p:cTn>
                                        <p:tgtEl>
                                          <p:spTgt spid="147460">
                                            <p:txEl>
                                              <p:pRg st="4" end="4"/>
                                            </p:txEl>
                                          </p:spTgt>
                                        </p:tgtEl>
                                        <p:attrNameLst>
                                          <p:attrName>style.visibility</p:attrName>
                                        </p:attrNameLst>
                                      </p:cBhvr>
                                      <p:to>
                                        <p:strVal val="visible"/>
                                      </p:to>
                                    </p:set>
                                    <p:anim calcmode="lin" valueType="num">
                                      <p:cBhvr>
                                        <p:cTn id="35" dur="500" fill="hold"/>
                                        <p:tgtEl>
                                          <p:spTgt spid="147460">
                                            <p:txEl>
                                              <p:pRg st="4" end="4"/>
                                            </p:txEl>
                                          </p:spTgt>
                                        </p:tgtEl>
                                        <p:attrNameLst>
                                          <p:attrName>ppt_x</p:attrName>
                                        </p:attrNameLst>
                                      </p:cBhvr>
                                      <p:tavLst>
                                        <p:tav tm="0">
                                          <p:val>
                                            <p:strVal val="#ppt_x-#ppt_w/2"/>
                                          </p:val>
                                        </p:tav>
                                        <p:tav tm="100000">
                                          <p:val>
                                            <p:strVal val="#ppt_x"/>
                                          </p:val>
                                        </p:tav>
                                      </p:tavLst>
                                    </p:anim>
                                    <p:anim calcmode="lin" valueType="num">
                                      <p:cBhvr>
                                        <p:cTn id="36" dur="500" fill="hold"/>
                                        <p:tgtEl>
                                          <p:spTgt spid="147460">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147460">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147460">
                                            <p:txEl>
                                              <p:pRg st="4" end="4"/>
                                            </p:txEl>
                                          </p:spTgt>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7500"/>
                            </p:stCondLst>
                            <p:childTnLst>
                              <p:par>
                                <p:cTn id="40" presetID="17" presetClass="entr" presetSubtype="8" fill="hold" grpId="0" nodeType="afterEffect">
                                  <p:stCondLst>
                                    <p:cond delay="1000"/>
                                  </p:stCondLst>
                                  <p:childTnLst>
                                    <p:set>
                                      <p:cBhvr>
                                        <p:cTn id="41" dur="1" fill="hold">
                                          <p:stCondLst>
                                            <p:cond delay="0"/>
                                          </p:stCondLst>
                                        </p:cTn>
                                        <p:tgtEl>
                                          <p:spTgt spid="147460">
                                            <p:txEl>
                                              <p:pRg st="5" end="5"/>
                                            </p:txEl>
                                          </p:spTgt>
                                        </p:tgtEl>
                                        <p:attrNameLst>
                                          <p:attrName>style.visibility</p:attrName>
                                        </p:attrNameLst>
                                      </p:cBhvr>
                                      <p:to>
                                        <p:strVal val="visible"/>
                                      </p:to>
                                    </p:set>
                                    <p:anim calcmode="lin" valueType="num">
                                      <p:cBhvr>
                                        <p:cTn id="42" dur="500" fill="hold"/>
                                        <p:tgtEl>
                                          <p:spTgt spid="147460">
                                            <p:txEl>
                                              <p:pRg st="5" end="5"/>
                                            </p:txEl>
                                          </p:spTgt>
                                        </p:tgtEl>
                                        <p:attrNameLst>
                                          <p:attrName>ppt_x</p:attrName>
                                        </p:attrNameLst>
                                      </p:cBhvr>
                                      <p:tavLst>
                                        <p:tav tm="0">
                                          <p:val>
                                            <p:strVal val="#ppt_x-#ppt_w/2"/>
                                          </p:val>
                                        </p:tav>
                                        <p:tav tm="100000">
                                          <p:val>
                                            <p:strVal val="#ppt_x"/>
                                          </p:val>
                                        </p:tav>
                                      </p:tavLst>
                                    </p:anim>
                                    <p:anim calcmode="lin" valueType="num">
                                      <p:cBhvr>
                                        <p:cTn id="43" dur="500" fill="hold"/>
                                        <p:tgtEl>
                                          <p:spTgt spid="147460">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147460">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147460">
                                            <p:txEl>
                                              <p:pRg st="5" end="5"/>
                                            </p:txEl>
                                          </p:spTgt>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9000"/>
                            </p:stCondLst>
                            <p:childTnLst>
                              <p:par>
                                <p:cTn id="47" presetID="17" presetClass="entr" presetSubtype="8" fill="hold" grpId="0" nodeType="afterEffect">
                                  <p:stCondLst>
                                    <p:cond delay="1000"/>
                                  </p:stCondLst>
                                  <p:childTnLst>
                                    <p:set>
                                      <p:cBhvr>
                                        <p:cTn id="48" dur="1" fill="hold">
                                          <p:stCondLst>
                                            <p:cond delay="0"/>
                                          </p:stCondLst>
                                        </p:cTn>
                                        <p:tgtEl>
                                          <p:spTgt spid="147460">
                                            <p:txEl>
                                              <p:pRg st="6" end="6"/>
                                            </p:txEl>
                                          </p:spTgt>
                                        </p:tgtEl>
                                        <p:attrNameLst>
                                          <p:attrName>style.visibility</p:attrName>
                                        </p:attrNameLst>
                                      </p:cBhvr>
                                      <p:to>
                                        <p:strVal val="visible"/>
                                      </p:to>
                                    </p:set>
                                    <p:anim calcmode="lin" valueType="num">
                                      <p:cBhvr>
                                        <p:cTn id="49" dur="500" fill="hold"/>
                                        <p:tgtEl>
                                          <p:spTgt spid="147460">
                                            <p:txEl>
                                              <p:pRg st="6" end="6"/>
                                            </p:txEl>
                                          </p:spTgt>
                                        </p:tgtEl>
                                        <p:attrNameLst>
                                          <p:attrName>ppt_x</p:attrName>
                                        </p:attrNameLst>
                                      </p:cBhvr>
                                      <p:tavLst>
                                        <p:tav tm="0">
                                          <p:val>
                                            <p:strVal val="#ppt_x-#ppt_w/2"/>
                                          </p:val>
                                        </p:tav>
                                        <p:tav tm="100000">
                                          <p:val>
                                            <p:strVal val="#ppt_x"/>
                                          </p:val>
                                        </p:tav>
                                      </p:tavLst>
                                    </p:anim>
                                    <p:anim calcmode="lin" valueType="num">
                                      <p:cBhvr>
                                        <p:cTn id="50" dur="500" fill="hold"/>
                                        <p:tgtEl>
                                          <p:spTgt spid="147460">
                                            <p:txEl>
                                              <p:pRg st="6" end="6"/>
                                            </p:txEl>
                                          </p:spTgt>
                                        </p:tgtEl>
                                        <p:attrNameLst>
                                          <p:attrName>ppt_y</p:attrName>
                                        </p:attrNameLst>
                                      </p:cBhvr>
                                      <p:tavLst>
                                        <p:tav tm="0">
                                          <p:val>
                                            <p:strVal val="#ppt_y"/>
                                          </p:val>
                                        </p:tav>
                                        <p:tav tm="100000">
                                          <p:val>
                                            <p:strVal val="#ppt_y"/>
                                          </p:val>
                                        </p:tav>
                                      </p:tavLst>
                                    </p:anim>
                                    <p:anim calcmode="lin" valueType="num">
                                      <p:cBhvr>
                                        <p:cTn id="51" dur="500" fill="hold"/>
                                        <p:tgtEl>
                                          <p:spTgt spid="147460">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147460">
                                            <p:txEl>
                                              <p:pRg st="6" end="6"/>
                                            </p:txEl>
                                          </p:spTgt>
                                        </p:tgtEl>
                                        <p:attrNameLst>
                                          <p:attrName>ppt_h</p:attrName>
                                        </p:attrNameLst>
                                      </p:cBhvr>
                                      <p:tavLst>
                                        <p:tav tm="0">
                                          <p:val>
                                            <p:strVal val="#ppt_h"/>
                                          </p:val>
                                        </p:tav>
                                        <p:tav tm="100000">
                                          <p:val>
                                            <p:strVal val="#ppt_h"/>
                                          </p:val>
                                        </p:tav>
                                      </p:tavLst>
                                    </p:anim>
                                  </p:childTnLst>
                                </p:cTn>
                              </p:par>
                            </p:childTnLst>
                          </p:cTn>
                        </p:par>
                        <p:par>
                          <p:cTn id="53" fill="hold" nodeType="afterGroup">
                            <p:stCondLst>
                              <p:cond delay="10500"/>
                            </p:stCondLst>
                            <p:childTnLst>
                              <p:par>
                                <p:cTn id="54" presetID="17" presetClass="entr" presetSubtype="8" fill="hold" grpId="0" nodeType="afterEffect">
                                  <p:stCondLst>
                                    <p:cond delay="1000"/>
                                  </p:stCondLst>
                                  <p:childTnLst>
                                    <p:set>
                                      <p:cBhvr>
                                        <p:cTn id="55" dur="1" fill="hold">
                                          <p:stCondLst>
                                            <p:cond delay="0"/>
                                          </p:stCondLst>
                                        </p:cTn>
                                        <p:tgtEl>
                                          <p:spTgt spid="147460">
                                            <p:txEl>
                                              <p:pRg st="7" end="7"/>
                                            </p:txEl>
                                          </p:spTgt>
                                        </p:tgtEl>
                                        <p:attrNameLst>
                                          <p:attrName>style.visibility</p:attrName>
                                        </p:attrNameLst>
                                      </p:cBhvr>
                                      <p:to>
                                        <p:strVal val="visible"/>
                                      </p:to>
                                    </p:set>
                                    <p:anim calcmode="lin" valueType="num">
                                      <p:cBhvr>
                                        <p:cTn id="56" dur="500" fill="hold"/>
                                        <p:tgtEl>
                                          <p:spTgt spid="147460">
                                            <p:txEl>
                                              <p:pRg st="7" end="7"/>
                                            </p:txEl>
                                          </p:spTgt>
                                        </p:tgtEl>
                                        <p:attrNameLst>
                                          <p:attrName>ppt_x</p:attrName>
                                        </p:attrNameLst>
                                      </p:cBhvr>
                                      <p:tavLst>
                                        <p:tav tm="0">
                                          <p:val>
                                            <p:strVal val="#ppt_x-#ppt_w/2"/>
                                          </p:val>
                                        </p:tav>
                                        <p:tav tm="100000">
                                          <p:val>
                                            <p:strVal val="#ppt_x"/>
                                          </p:val>
                                        </p:tav>
                                      </p:tavLst>
                                    </p:anim>
                                    <p:anim calcmode="lin" valueType="num">
                                      <p:cBhvr>
                                        <p:cTn id="57" dur="500" fill="hold"/>
                                        <p:tgtEl>
                                          <p:spTgt spid="147460">
                                            <p:txEl>
                                              <p:pRg st="7" end="7"/>
                                            </p:txEl>
                                          </p:spTgt>
                                        </p:tgtEl>
                                        <p:attrNameLst>
                                          <p:attrName>ppt_y</p:attrName>
                                        </p:attrNameLst>
                                      </p:cBhvr>
                                      <p:tavLst>
                                        <p:tav tm="0">
                                          <p:val>
                                            <p:strVal val="#ppt_y"/>
                                          </p:val>
                                        </p:tav>
                                        <p:tav tm="100000">
                                          <p:val>
                                            <p:strVal val="#ppt_y"/>
                                          </p:val>
                                        </p:tav>
                                      </p:tavLst>
                                    </p:anim>
                                    <p:anim calcmode="lin" valueType="num">
                                      <p:cBhvr>
                                        <p:cTn id="58" dur="500" fill="hold"/>
                                        <p:tgtEl>
                                          <p:spTgt spid="147460">
                                            <p:txEl>
                                              <p:pRg st="7" end="7"/>
                                            </p:txEl>
                                          </p:spTgt>
                                        </p:tgtEl>
                                        <p:attrNameLst>
                                          <p:attrName>ppt_w</p:attrName>
                                        </p:attrNameLst>
                                      </p:cBhvr>
                                      <p:tavLst>
                                        <p:tav tm="0">
                                          <p:val>
                                            <p:fltVal val="0"/>
                                          </p:val>
                                        </p:tav>
                                        <p:tav tm="100000">
                                          <p:val>
                                            <p:strVal val="#ppt_w"/>
                                          </p:val>
                                        </p:tav>
                                      </p:tavLst>
                                    </p:anim>
                                    <p:anim calcmode="lin" valueType="num">
                                      <p:cBhvr>
                                        <p:cTn id="59" dur="500" fill="hold"/>
                                        <p:tgtEl>
                                          <p:spTgt spid="147460">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pPr>
              <a:defRPr/>
            </a:pPr>
            <a:r>
              <a:rPr lang="en-US"/>
              <a:t>Chapter 2</a:t>
            </a:r>
          </a:p>
        </p:txBody>
      </p:sp>
      <p:sp>
        <p:nvSpPr>
          <p:cNvPr id="11" name="Slide Number Placeholder 5"/>
          <p:cNvSpPr>
            <a:spLocks noGrp="1"/>
          </p:cNvSpPr>
          <p:nvPr>
            <p:ph type="sldNum" sz="quarter" idx="12"/>
          </p:nvPr>
        </p:nvSpPr>
        <p:spPr/>
        <p:txBody>
          <a:bodyPr/>
          <a:lstStyle/>
          <a:p>
            <a:pPr>
              <a:defRPr/>
            </a:pPr>
            <a:fld id="{7BE94027-E31C-2A4B-8821-3F8E63481449}" type="slidenum">
              <a:rPr lang="en-US"/>
              <a:pPr>
                <a:defRPr/>
              </a:pPr>
              <a:t>34</a:t>
            </a:fld>
            <a:endParaRPr lang="en-US"/>
          </a:p>
        </p:txBody>
      </p:sp>
      <p:sp>
        <p:nvSpPr>
          <p:cNvPr id="148482" name="Rectangle 2"/>
          <p:cNvSpPr>
            <a:spLocks noGrp="1" noChangeArrowheads="1"/>
          </p:cNvSpPr>
          <p:nvPr>
            <p:ph type="title"/>
          </p:nvPr>
        </p:nvSpPr>
        <p:spPr/>
        <p:txBody>
          <a:bodyPr/>
          <a:lstStyle/>
          <a:p>
            <a:pPr eaLnBrk="1" hangingPunct="1">
              <a:defRPr/>
            </a:pPr>
            <a:r>
              <a:rPr lang="en-US" smtClean="0">
                <a:cs typeface="+mj-cs"/>
              </a:rPr>
              <a:t>Oxyanion Summary</a:t>
            </a:r>
          </a:p>
        </p:txBody>
      </p:sp>
      <p:pic>
        <p:nvPicPr>
          <p:cNvPr id="148486" name="Picture 6" descr="Periodic Tabl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0" y="1905000"/>
            <a:ext cx="4419600" cy="2349500"/>
          </a:xfrm>
        </p:spPr>
      </p:pic>
      <p:sp>
        <p:nvSpPr>
          <p:cNvPr id="148495" name="Text Box 15"/>
          <p:cNvSpPr txBox="1">
            <a:spLocks noChangeArrowheads="1"/>
          </p:cNvSpPr>
          <p:nvPr/>
        </p:nvSpPr>
        <p:spPr bwMode="auto">
          <a:xfrm>
            <a:off x="838200" y="4343400"/>
            <a:ext cx="762000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n-US">
                <a:solidFill>
                  <a:srgbClr val="350082"/>
                </a:solidFill>
              </a:rPr>
              <a:t>O, F, and noble gases DON</a:t>
            </a:r>
            <a:r>
              <a:rPr lang="ja-JP" altLang="en-US">
                <a:solidFill>
                  <a:srgbClr val="350082"/>
                </a:solidFill>
              </a:rPr>
              <a:t>’</a:t>
            </a:r>
            <a:r>
              <a:rPr lang="en-US" altLang="ja-JP">
                <a:solidFill>
                  <a:srgbClr val="350082"/>
                </a:solidFill>
              </a:rPr>
              <a:t>T DO oxyanions; don</a:t>
            </a:r>
            <a:r>
              <a:rPr lang="ja-JP" altLang="en-US">
                <a:solidFill>
                  <a:srgbClr val="350082"/>
                </a:solidFill>
              </a:rPr>
              <a:t>’</a:t>
            </a:r>
            <a:r>
              <a:rPr lang="en-US" altLang="ja-JP">
                <a:solidFill>
                  <a:srgbClr val="350082"/>
                </a:solidFill>
              </a:rPr>
              <a:t>t worry about metals on left side</a:t>
            </a:r>
            <a:endParaRPr lang="en-US" altLang="ja-JP"/>
          </a:p>
          <a:p>
            <a:pPr>
              <a:spcBef>
                <a:spcPct val="50000"/>
              </a:spcBef>
            </a:pPr>
            <a:r>
              <a:rPr lang="en-US">
                <a:solidFill>
                  <a:srgbClr val="044803"/>
                </a:solidFill>
              </a:rPr>
              <a:t>B, C, N, Cl, Br, and I use THREE oxygens to make -ATE oxyanions</a:t>
            </a:r>
            <a:endParaRPr lang="en-US"/>
          </a:p>
          <a:p>
            <a:pPr>
              <a:spcBef>
                <a:spcPct val="50000"/>
              </a:spcBef>
            </a:pPr>
            <a:r>
              <a:rPr lang="en-US">
                <a:solidFill>
                  <a:schemeClr val="hlink"/>
                </a:solidFill>
              </a:rPr>
              <a:t>The inner elements use FOUR oxygens to make -ATE oxyanions</a:t>
            </a:r>
            <a:endParaRPr lang="en-US"/>
          </a:p>
          <a:p>
            <a:pPr>
              <a:spcBef>
                <a:spcPct val="50000"/>
              </a:spcBef>
            </a:pPr>
            <a:r>
              <a:rPr lang="en-US"/>
              <a:t>-ITE oxyanions have one less oxygen than -ATE oxyanions; </a:t>
            </a:r>
            <a:r>
              <a:rPr lang="en-US">
                <a:solidFill>
                  <a:srgbClr val="017AA5"/>
                </a:solidFill>
              </a:rPr>
              <a:t>B, C, Si and Ge DON</a:t>
            </a:r>
            <a:r>
              <a:rPr lang="ja-JP" altLang="en-US">
                <a:solidFill>
                  <a:srgbClr val="017AA5"/>
                </a:solidFill>
              </a:rPr>
              <a:t>’</a:t>
            </a:r>
            <a:r>
              <a:rPr lang="en-US" altLang="ja-JP">
                <a:solidFill>
                  <a:srgbClr val="017AA5"/>
                </a:solidFill>
              </a:rPr>
              <a:t>T DO -ITE oxyanions</a:t>
            </a:r>
          </a:p>
          <a:p>
            <a:pPr>
              <a:spcBef>
                <a:spcPct val="50000"/>
              </a:spcBef>
            </a:pPr>
            <a:r>
              <a:rPr lang="en-US">
                <a:solidFill>
                  <a:srgbClr val="C36002"/>
                </a:solidFill>
              </a:rPr>
              <a:t>Cl, Br, and I do PER_ATE (4 oxygen) and HYPO_ITE (1 oxygen) oxyanions</a:t>
            </a:r>
            <a:endParaRPr lang="en-US"/>
          </a:p>
        </p:txBody>
      </p:sp>
      <p:pic>
        <p:nvPicPr>
          <p:cNvPr id="148496" name="Picture 16" descr="DontDoOxyan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905000"/>
            <a:ext cx="1409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7" name="Picture 17" descr="ThreeO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905000"/>
            <a:ext cx="1409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8" name="Picture 18" descr="FourOa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905000"/>
            <a:ext cx="1409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9" name="Picture 19" descr="NoIteOxyani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1905000"/>
            <a:ext cx="14081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500" name="Picture 20" descr="PerAteHypoIteOxyani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1905000"/>
            <a:ext cx="1409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500"/>
                                  </p:stCondLst>
                                  <p:childTnLst>
                                    <p:set>
                                      <p:cBhvr>
                                        <p:cTn id="6" dur="1" fill="hold">
                                          <p:stCondLst>
                                            <p:cond delay="0"/>
                                          </p:stCondLst>
                                        </p:cTn>
                                        <p:tgtEl>
                                          <p:spTgt spid="148486"/>
                                        </p:tgtEl>
                                        <p:attrNameLst>
                                          <p:attrName>style.visibility</p:attrName>
                                        </p:attrNameLst>
                                      </p:cBhvr>
                                      <p:to>
                                        <p:strVal val="visible"/>
                                      </p:to>
                                    </p:set>
                                    <p:anim calcmode="lin" valueType="num">
                                      <p:cBhvr>
                                        <p:cTn id="7" dur="500" fill="hold"/>
                                        <p:tgtEl>
                                          <p:spTgt spid="148486"/>
                                        </p:tgtEl>
                                        <p:attrNameLst>
                                          <p:attrName>ppt_w</p:attrName>
                                        </p:attrNameLst>
                                      </p:cBhvr>
                                      <p:tavLst>
                                        <p:tav tm="0">
                                          <p:val>
                                            <p:fltVal val="0"/>
                                          </p:val>
                                        </p:tav>
                                        <p:tav tm="100000">
                                          <p:val>
                                            <p:strVal val="#ppt_w"/>
                                          </p:val>
                                        </p:tav>
                                      </p:tavLst>
                                    </p:anim>
                                    <p:anim calcmode="lin" valueType="num">
                                      <p:cBhvr>
                                        <p:cTn id="8" dur="500" fill="hold"/>
                                        <p:tgtEl>
                                          <p:spTgt spid="14848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52" presetClass="entr" presetSubtype="0" fill="hold" grpId="0" nodeType="afterEffect">
                                  <p:stCondLst>
                                    <p:cond delay="1000"/>
                                  </p:stCondLst>
                                  <p:childTnLst>
                                    <p:set>
                                      <p:cBhvr>
                                        <p:cTn id="11" dur="1" fill="hold">
                                          <p:stCondLst>
                                            <p:cond delay="0"/>
                                          </p:stCondLst>
                                        </p:cTn>
                                        <p:tgtEl>
                                          <p:spTgt spid="148495">
                                            <p:txEl>
                                              <p:pRg st="0" end="0"/>
                                            </p:txEl>
                                          </p:spTgt>
                                        </p:tgtEl>
                                        <p:attrNameLst>
                                          <p:attrName>style.visibility</p:attrName>
                                        </p:attrNameLst>
                                      </p:cBhvr>
                                      <p:to>
                                        <p:strVal val="visible"/>
                                      </p:to>
                                    </p:set>
                                    <p:animScale>
                                      <p:cBhvr>
                                        <p:cTn id="12" dur="500" decel="50000" fill="hold">
                                          <p:stCondLst>
                                            <p:cond delay="0"/>
                                          </p:stCondLst>
                                        </p:cTn>
                                        <p:tgtEl>
                                          <p:spTgt spid="14849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148495">
                                            <p:txEl>
                                              <p:pRg st="0" end="0"/>
                                            </p:txEl>
                                          </p:spTgt>
                                        </p:tgtEl>
                                        <p:attrNameLst>
                                          <p:attrName>ppt_x</p:attrName>
                                          <p:attrName>ppt_y</p:attrName>
                                        </p:attrNameLst>
                                      </p:cBhvr>
                                    </p:animMotion>
                                    <p:animEffect transition="in" filter="fade">
                                      <p:cBhvr>
                                        <p:cTn id="14" dur="500"/>
                                        <p:tgtEl>
                                          <p:spTgt spid="148495">
                                            <p:txEl>
                                              <p:pRg st="0" end="0"/>
                                            </p:txEl>
                                          </p:spTgt>
                                        </p:tgtEl>
                                      </p:cBhvr>
                                    </p:animEffect>
                                  </p:childTnLst>
                                </p:cTn>
                              </p:par>
                            </p:childTnLst>
                          </p:cTn>
                        </p:par>
                        <p:par>
                          <p:cTn id="15" fill="hold" nodeType="afterGroup">
                            <p:stCondLst>
                              <p:cond delay="2500"/>
                            </p:stCondLst>
                            <p:childTnLst>
                              <p:par>
                                <p:cTn id="16" presetID="9" presetClass="entr" presetSubtype="0" fill="hold" nodeType="afterEffect">
                                  <p:stCondLst>
                                    <p:cond delay="0"/>
                                  </p:stCondLst>
                                  <p:childTnLst>
                                    <p:set>
                                      <p:cBhvr>
                                        <p:cTn id="17" dur="1" fill="hold">
                                          <p:stCondLst>
                                            <p:cond delay="0"/>
                                          </p:stCondLst>
                                        </p:cTn>
                                        <p:tgtEl>
                                          <p:spTgt spid="148496"/>
                                        </p:tgtEl>
                                        <p:attrNameLst>
                                          <p:attrName>style.visibility</p:attrName>
                                        </p:attrNameLst>
                                      </p:cBhvr>
                                      <p:to>
                                        <p:strVal val="visible"/>
                                      </p:to>
                                    </p:set>
                                    <p:animEffect transition="in" filter="dissolve">
                                      <p:cBhvr>
                                        <p:cTn id="18" dur="1000"/>
                                        <p:tgtEl>
                                          <p:spTgt spid="14849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148495">
                                            <p:txEl>
                                              <p:pRg st="1" end="1"/>
                                            </p:txEl>
                                          </p:spTgt>
                                        </p:tgtEl>
                                        <p:attrNameLst>
                                          <p:attrName>style.visibility</p:attrName>
                                        </p:attrNameLst>
                                      </p:cBhvr>
                                      <p:to>
                                        <p:strVal val="visible"/>
                                      </p:to>
                                    </p:set>
                                    <p:animScale>
                                      <p:cBhvr>
                                        <p:cTn id="23" dur="500" decel="50000" fill="hold">
                                          <p:stCondLst>
                                            <p:cond delay="0"/>
                                          </p:stCondLst>
                                        </p:cTn>
                                        <p:tgtEl>
                                          <p:spTgt spid="14849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500" decel="50000" fill="hold">
                                          <p:stCondLst>
                                            <p:cond delay="0"/>
                                          </p:stCondLst>
                                        </p:cTn>
                                        <p:tgtEl>
                                          <p:spTgt spid="148495">
                                            <p:txEl>
                                              <p:pRg st="1" end="1"/>
                                            </p:txEl>
                                          </p:spTgt>
                                        </p:tgtEl>
                                        <p:attrNameLst>
                                          <p:attrName>ppt_x</p:attrName>
                                          <p:attrName>ppt_y</p:attrName>
                                        </p:attrNameLst>
                                      </p:cBhvr>
                                    </p:animMotion>
                                    <p:animEffect transition="in" filter="fade">
                                      <p:cBhvr>
                                        <p:cTn id="25" dur="500"/>
                                        <p:tgtEl>
                                          <p:spTgt spid="148495">
                                            <p:txEl>
                                              <p:pRg st="1" end="1"/>
                                            </p:txEl>
                                          </p:spTgt>
                                        </p:tgtEl>
                                      </p:cBhvr>
                                    </p:animEffect>
                                  </p:childTnLst>
                                </p:cTn>
                              </p:par>
                            </p:childTnLst>
                          </p:cTn>
                        </p:par>
                        <p:par>
                          <p:cTn id="26" fill="hold" nodeType="afterGroup">
                            <p:stCondLst>
                              <p:cond delay="500"/>
                            </p:stCondLst>
                            <p:childTnLst>
                              <p:par>
                                <p:cTn id="27" presetID="9" presetClass="entr" presetSubtype="0" fill="hold" nodeType="afterEffect">
                                  <p:stCondLst>
                                    <p:cond delay="0"/>
                                  </p:stCondLst>
                                  <p:childTnLst>
                                    <p:set>
                                      <p:cBhvr>
                                        <p:cTn id="28" dur="1" fill="hold">
                                          <p:stCondLst>
                                            <p:cond delay="0"/>
                                          </p:stCondLst>
                                        </p:cTn>
                                        <p:tgtEl>
                                          <p:spTgt spid="148497"/>
                                        </p:tgtEl>
                                        <p:attrNameLst>
                                          <p:attrName>style.visibility</p:attrName>
                                        </p:attrNameLst>
                                      </p:cBhvr>
                                      <p:to>
                                        <p:strVal val="visible"/>
                                      </p:to>
                                    </p:set>
                                    <p:animEffect transition="in" filter="dissolve">
                                      <p:cBhvr>
                                        <p:cTn id="29" dur="1000"/>
                                        <p:tgtEl>
                                          <p:spTgt spid="148497"/>
                                        </p:tgtEl>
                                      </p:cBhvr>
                                    </p:animEffect>
                                  </p:childTnLst>
                                  <p:subTnLst>
                                    <p:set>
                                      <p:cBhvr override="childStyle">
                                        <p:cTn dur="1" fill="hold" display="0" masterRel="nextClick" afterEffect="1"/>
                                        <p:tgtEl>
                                          <p:spTgt spid="148497"/>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148495">
                                            <p:txEl>
                                              <p:pRg st="2" end="2"/>
                                            </p:txEl>
                                          </p:spTgt>
                                        </p:tgtEl>
                                        <p:attrNameLst>
                                          <p:attrName>style.visibility</p:attrName>
                                        </p:attrNameLst>
                                      </p:cBhvr>
                                      <p:to>
                                        <p:strVal val="visible"/>
                                      </p:to>
                                    </p:set>
                                    <p:animScale>
                                      <p:cBhvr>
                                        <p:cTn id="34" dur="500" decel="50000" fill="hold">
                                          <p:stCondLst>
                                            <p:cond delay="0"/>
                                          </p:stCondLst>
                                        </p:cTn>
                                        <p:tgtEl>
                                          <p:spTgt spid="14849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500" decel="50000" fill="hold">
                                          <p:stCondLst>
                                            <p:cond delay="0"/>
                                          </p:stCondLst>
                                        </p:cTn>
                                        <p:tgtEl>
                                          <p:spTgt spid="148495">
                                            <p:txEl>
                                              <p:pRg st="2" end="2"/>
                                            </p:txEl>
                                          </p:spTgt>
                                        </p:tgtEl>
                                        <p:attrNameLst>
                                          <p:attrName>ppt_x</p:attrName>
                                          <p:attrName>ppt_y</p:attrName>
                                        </p:attrNameLst>
                                      </p:cBhvr>
                                    </p:animMotion>
                                    <p:animEffect transition="in" filter="fade">
                                      <p:cBhvr>
                                        <p:cTn id="36" dur="500"/>
                                        <p:tgtEl>
                                          <p:spTgt spid="148495">
                                            <p:txEl>
                                              <p:pRg st="2" end="2"/>
                                            </p:txEl>
                                          </p:spTgt>
                                        </p:tgtEl>
                                      </p:cBhvr>
                                    </p:animEffect>
                                  </p:childTnLst>
                                </p:cTn>
                              </p:par>
                            </p:childTnLst>
                          </p:cTn>
                        </p:par>
                        <p:par>
                          <p:cTn id="37" fill="hold" nodeType="afterGroup">
                            <p:stCondLst>
                              <p:cond delay="500"/>
                            </p:stCondLst>
                            <p:childTnLst>
                              <p:par>
                                <p:cTn id="38" presetID="9" presetClass="entr" presetSubtype="0" fill="hold" nodeType="afterEffect">
                                  <p:stCondLst>
                                    <p:cond delay="0"/>
                                  </p:stCondLst>
                                  <p:childTnLst>
                                    <p:set>
                                      <p:cBhvr>
                                        <p:cTn id="39" dur="1" fill="hold">
                                          <p:stCondLst>
                                            <p:cond delay="0"/>
                                          </p:stCondLst>
                                        </p:cTn>
                                        <p:tgtEl>
                                          <p:spTgt spid="148498"/>
                                        </p:tgtEl>
                                        <p:attrNameLst>
                                          <p:attrName>style.visibility</p:attrName>
                                        </p:attrNameLst>
                                      </p:cBhvr>
                                      <p:to>
                                        <p:strVal val="visible"/>
                                      </p:to>
                                    </p:set>
                                    <p:animEffect transition="in" filter="dissolve">
                                      <p:cBhvr>
                                        <p:cTn id="40" dur="1000"/>
                                        <p:tgtEl>
                                          <p:spTgt spid="148498"/>
                                        </p:tgtEl>
                                      </p:cBhvr>
                                    </p:animEffect>
                                  </p:childTnLst>
                                  <p:subTnLst>
                                    <p:set>
                                      <p:cBhvr override="childStyle">
                                        <p:cTn dur="1" fill="hold" display="0" masterRel="nextClick" afterEffect="1"/>
                                        <p:tgtEl>
                                          <p:spTgt spid="148498"/>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52" presetClass="entr" presetSubtype="0" fill="hold" grpId="0" nodeType="clickEffect">
                                  <p:stCondLst>
                                    <p:cond delay="0"/>
                                  </p:stCondLst>
                                  <p:childTnLst>
                                    <p:set>
                                      <p:cBhvr>
                                        <p:cTn id="44" dur="1" fill="hold">
                                          <p:stCondLst>
                                            <p:cond delay="0"/>
                                          </p:stCondLst>
                                        </p:cTn>
                                        <p:tgtEl>
                                          <p:spTgt spid="148495">
                                            <p:txEl>
                                              <p:pRg st="3" end="3"/>
                                            </p:txEl>
                                          </p:spTgt>
                                        </p:tgtEl>
                                        <p:attrNameLst>
                                          <p:attrName>style.visibility</p:attrName>
                                        </p:attrNameLst>
                                      </p:cBhvr>
                                      <p:to>
                                        <p:strVal val="visible"/>
                                      </p:to>
                                    </p:set>
                                    <p:animScale>
                                      <p:cBhvr>
                                        <p:cTn id="45" dur="500" decel="50000" fill="hold">
                                          <p:stCondLst>
                                            <p:cond delay="0"/>
                                          </p:stCondLst>
                                        </p:cTn>
                                        <p:tgtEl>
                                          <p:spTgt spid="14849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148495">
                                            <p:txEl>
                                              <p:pRg st="3" end="3"/>
                                            </p:txEl>
                                          </p:spTgt>
                                        </p:tgtEl>
                                        <p:attrNameLst>
                                          <p:attrName>ppt_x</p:attrName>
                                          <p:attrName>ppt_y</p:attrName>
                                        </p:attrNameLst>
                                      </p:cBhvr>
                                    </p:animMotion>
                                    <p:animEffect transition="in" filter="fade">
                                      <p:cBhvr>
                                        <p:cTn id="47" dur="500"/>
                                        <p:tgtEl>
                                          <p:spTgt spid="148495">
                                            <p:txEl>
                                              <p:pRg st="3" end="3"/>
                                            </p:txEl>
                                          </p:spTgt>
                                        </p:tgtEl>
                                      </p:cBhvr>
                                    </p:animEffect>
                                  </p:childTnLst>
                                </p:cTn>
                              </p:par>
                            </p:childTnLst>
                          </p:cTn>
                        </p:par>
                        <p:par>
                          <p:cTn id="48" fill="hold" nodeType="afterGroup">
                            <p:stCondLst>
                              <p:cond delay="500"/>
                            </p:stCondLst>
                            <p:childTnLst>
                              <p:par>
                                <p:cTn id="49" presetID="9" presetClass="entr" presetSubtype="0" fill="hold" nodeType="afterEffect">
                                  <p:stCondLst>
                                    <p:cond delay="0"/>
                                  </p:stCondLst>
                                  <p:childTnLst>
                                    <p:set>
                                      <p:cBhvr>
                                        <p:cTn id="50" dur="1" fill="hold">
                                          <p:stCondLst>
                                            <p:cond delay="0"/>
                                          </p:stCondLst>
                                        </p:cTn>
                                        <p:tgtEl>
                                          <p:spTgt spid="148499"/>
                                        </p:tgtEl>
                                        <p:attrNameLst>
                                          <p:attrName>style.visibility</p:attrName>
                                        </p:attrNameLst>
                                      </p:cBhvr>
                                      <p:to>
                                        <p:strVal val="visible"/>
                                      </p:to>
                                    </p:set>
                                    <p:animEffect transition="in" filter="dissolve">
                                      <p:cBhvr>
                                        <p:cTn id="51" dur="1000"/>
                                        <p:tgtEl>
                                          <p:spTgt spid="14849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148495">
                                            <p:txEl>
                                              <p:pRg st="4" end="4"/>
                                            </p:txEl>
                                          </p:spTgt>
                                        </p:tgtEl>
                                        <p:attrNameLst>
                                          <p:attrName>style.visibility</p:attrName>
                                        </p:attrNameLst>
                                      </p:cBhvr>
                                      <p:to>
                                        <p:strVal val="visible"/>
                                      </p:to>
                                    </p:set>
                                    <p:animScale>
                                      <p:cBhvr>
                                        <p:cTn id="56" dur="500" decel="50000" fill="hold">
                                          <p:stCondLst>
                                            <p:cond delay="0"/>
                                          </p:stCondLst>
                                        </p:cTn>
                                        <p:tgtEl>
                                          <p:spTgt spid="14849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500" decel="50000" fill="hold">
                                          <p:stCondLst>
                                            <p:cond delay="0"/>
                                          </p:stCondLst>
                                        </p:cTn>
                                        <p:tgtEl>
                                          <p:spTgt spid="148495">
                                            <p:txEl>
                                              <p:pRg st="4" end="4"/>
                                            </p:txEl>
                                          </p:spTgt>
                                        </p:tgtEl>
                                        <p:attrNameLst>
                                          <p:attrName>ppt_x</p:attrName>
                                          <p:attrName>ppt_y</p:attrName>
                                        </p:attrNameLst>
                                      </p:cBhvr>
                                    </p:animMotion>
                                    <p:animEffect transition="in" filter="fade">
                                      <p:cBhvr>
                                        <p:cTn id="58" dur="500"/>
                                        <p:tgtEl>
                                          <p:spTgt spid="148495">
                                            <p:txEl>
                                              <p:pRg st="4" end="4"/>
                                            </p:txEl>
                                          </p:spTgt>
                                        </p:tgtEl>
                                      </p:cBhvr>
                                    </p:animEffect>
                                  </p:childTnLst>
                                </p:cTn>
                              </p:par>
                            </p:childTnLst>
                          </p:cTn>
                        </p:par>
                        <p:par>
                          <p:cTn id="59" fill="hold" nodeType="afterGroup">
                            <p:stCondLst>
                              <p:cond delay="500"/>
                            </p:stCondLst>
                            <p:childTnLst>
                              <p:par>
                                <p:cTn id="60" presetID="9" presetClass="entr" presetSubtype="0" fill="hold" nodeType="afterEffect">
                                  <p:stCondLst>
                                    <p:cond delay="0"/>
                                  </p:stCondLst>
                                  <p:childTnLst>
                                    <p:set>
                                      <p:cBhvr>
                                        <p:cTn id="61" dur="1" fill="hold">
                                          <p:stCondLst>
                                            <p:cond delay="0"/>
                                          </p:stCondLst>
                                        </p:cTn>
                                        <p:tgtEl>
                                          <p:spTgt spid="148500"/>
                                        </p:tgtEl>
                                        <p:attrNameLst>
                                          <p:attrName>style.visibility</p:attrName>
                                        </p:attrNameLst>
                                      </p:cBhvr>
                                      <p:to>
                                        <p:strVal val="visible"/>
                                      </p:to>
                                    </p:set>
                                    <p:animEffect transition="in" filter="dissolve">
                                      <p:cBhvr>
                                        <p:cTn id="62" dur="1000"/>
                                        <p:tgtEl>
                                          <p:spTgt spid="148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Chapter 2</a:t>
            </a:r>
          </a:p>
        </p:txBody>
      </p:sp>
      <p:sp>
        <p:nvSpPr>
          <p:cNvPr id="5" name="Slide Number Placeholder 5"/>
          <p:cNvSpPr>
            <a:spLocks noGrp="1"/>
          </p:cNvSpPr>
          <p:nvPr>
            <p:ph type="sldNum" sz="quarter" idx="12"/>
          </p:nvPr>
        </p:nvSpPr>
        <p:spPr/>
        <p:txBody>
          <a:bodyPr/>
          <a:lstStyle/>
          <a:p>
            <a:pPr>
              <a:defRPr/>
            </a:pPr>
            <a:fld id="{26715D1B-753C-CD4B-817D-673BDC74EA89}" type="slidenum">
              <a:rPr lang="en-US"/>
              <a:pPr>
                <a:defRPr/>
              </a:pPr>
              <a:t>35</a:t>
            </a:fld>
            <a:endParaRPr lang="en-US"/>
          </a:p>
        </p:txBody>
      </p:sp>
      <p:sp>
        <p:nvSpPr>
          <p:cNvPr id="154626" name="Rectangle 2"/>
          <p:cNvSpPr>
            <a:spLocks noGrp="1" noChangeArrowheads="1"/>
          </p:cNvSpPr>
          <p:nvPr>
            <p:ph type="title"/>
          </p:nvPr>
        </p:nvSpPr>
        <p:spPr/>
        <p:txBody>
          <a:bodyPr/>
          <a:lstStyle/>
          <a:p>
            <a:pPr eaLnBrk="1" hangingPunct="1">
              <a:defRPr/>
            </a:pPr>
            <a:r>
              <a:rPr lang="en-US" smtClean="0">
                <a:cs typeface="+mj-cs"/>
              </a:rPr>
              <a:t>Hydrogenated Oxyanions</a:t>
            </a:r>
          </a:p>
        </p:txBody>
      </p:sp>
      <p:sp>
        <p:nvSpPr>
          <p:cNvPr id="154628" name="Text Box 4"/>
          <p:cNvSpPr txBox="1">
            <a:spLocks noChangeArrowheads="1"/>
          </p:cNvSpPr>
          <p:nvPr/>
        </p:nvSpPr>
        <p:spPr bwMode="auto">
          <a:xfrm>
            <a:off x="762000" y="2362200"/>
            <a:ext cx="7239000" cy="3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31775" indent="-231775">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buClr>
                <a:schemeClr val="folHlink"/>
              </a:buClr>
              <a:buSzPct val="60000"/>
              <a:buFont typeface="Wingdings" charset="0"/>
              <a:buChar char="n"/>
            </a:pPr>
            <a:r>
              <a:rPr lang="en-US"/>
              <a:t>Adding one hydrogen atom in front of the formula for an oxyanion reduces the amount of negative charge on the ion by one unit</a:t>
            </a:r>
          </a:p>
          <a:p>
            <a:pPr>
              <a:spcBef>
                <a:spcPct val="50000"/>
              </a:spcBef>
              <a:buClr>
                <a:schemeClr val="folHlink"/>
              </a:buClr>
              <a:buSzPct val="60000"/>
              <a:buFont typeface="Wingdings" charset="0"/>
              <a:buChar char="n"/>
            </a:pPr>
            <a:r>
              <a:rPr lang="en-US"/>
              <a:t>Example: phosphite, PO</a:t>
            </a:r>
            <a:r>
              <a:rPr lang="en-US" baseline="-25000"/>
              <a:t>3</a:t>
            </a:r>
            <a:r>
              <a:rPr lang="en-US" baseline="30000"/>
              <a:t>3-</a:t>
            </a:r>
            <a:r>
              <a:rPr lang="en-US"/>
              <a:t> becomes hydrogen phosphite, HPO</a:t>
            </a:r>
            <a:r>
              <a:rPr lang="en-US" baseline="-25000"/>
              <a:t>3</a:t>
            </a:r>
            <a:r>
              <a:rPr lang="en-US" baseline="30000"/>
              <a:t>2-</a:t>
            </a:r>
            <a:endParaRPr lang="en-US"/>
          </a:p>
          <a:p>
            <a:pPr>
              <a:spcBef>
                <a:spcPct val="50000"/>
              </a:spcBef>
              <a:buClr>
                <a:schemeClr val="folHlink"/>
              </a:buClr>
              <a:buSzPct val="60000"/>
              <a:buFont typeface="Wingdings" charset="0"/>
              <a:buChar char="n"/>
            </a:pPr>
            <a:r>
              <a:rPr lang="en-US"/>
              <a:t>Adding two hydrogens in front of the formula for an oxyanion reduces the amount of negative charge by 2 units</a:t>
            </a:r>
          </a:p>
          <a:p>
            <a:pPr>
              <a:spcBef>
                <a:spcPct val="50000"/>
              </a:spcBef>
              <a:buClr>
                <a:schemeClr val="folHlink"/>
              </a:buClr>
              <a:buSzPct val="60000"/>
              <a:buFont typeface="Wingdings" charset="0"/>
              <a:buChar char="n"/>
            </a:pPr>
            <a:r>
              <a:rPr lang="en-US"/>
              <a:t>Example: arsenate, AsO</a:t>
            </a:r>
            <a:r>
              <a:rPr lang="en-US" baseline="-25000"/>
              <a:t>4</a:t>
            </a:r>
            <a:r>
              <a:rPr lang="en-US" baseline="30000"/>
              <a:t>3-</a:t>
            </a:r>
            <a:r>
              <a:rPr lang="en-US"/>
              <a:t> becomes dihydrogen arsenate, H</a:t>
            </a:r>
            <a:r>
              <a:rPr lang="en-US" baseline="-25000"/>
              <a:t>2</a:t>
            </a:r>
            <a:r>
              <a:rPr lang="en-US"/>
              <a:t>AsO</a:t>
            </a:r>
            <a:r>
              <a:rPr lang="en-US" baseline="-25000"/>
              <a:t>4</a:t>
            </a:r>
            <a:r>
              <a:rPr lang="en-US" baseline="30000"/>
              <a:t>-</a:t>
            </a:r>
            <a:endParaRPr lang="en-US"/>
          </a:p>
          <a:p>
            <a:pPr>
              <a:spcBef>
                <a:spcPct val="50000"/>
              </a:spcBef>
              <a:buClr>
                <a:schemeClr val="folHlink"/>
              </a:buClr>
              <a:buSzPct val="60000"/>
              <a:buFont typeface="Wingdings" charset="0"/>
              <a:buChar char="n"/>
            </a:pPr>
            <a:r>
              <a:rPr lang="en-US"/>
              <a:t>You have to add </a:t>
            </a:r>
            <a:r>
              <a:rPr lang="en-US" u="sng"/>
              <a:t>LESS</a:t>
            </a:r>
            <a:r>
              <a:rPr lang="en-US"/>
              <a:t> hydrogens to an oxyanion than the amount of negative charge originally on the oxyanion, otherwise you get rid of all of the negative charge on the anion and you no longer have an anion!</a:t>
            </a:r>
          </a:p>
          <a:p>
            <a:pPr>
              <a:spcBef>
                <a:spcPct val="50000"/>
              </a:spcBef>
              <a:buClr>
                <a:schemeClr val="folHlink"/>
              </a:buClr>
              <a:buSzPct val="60000"/>
              <a:buFont typeface="Wingdings" charset="0"/>
              <a:buChar char="n"/>
            </a:pPr>
            <a:r>
              <a:rPr lang="en-US"/>
              <a:t>Example: selenate, SeO</a:t>
            </a:r>
            <a:r>
              <a:rPr lang="en-US" baseline="-25000"/>
              <a:t>4</a:t>
            </a:r>
            <a:r>
              <a:rPr lang="en-US" baseline="30000"/>
              <a:t>2-</a:t>
            </a:r>
            <a:r>
              <a:rPr lang="en-US"/>
              <a:t> + 2 H+ makes selenic acid H</a:t>
            </a:r>
            <a:r>
              <a:rPr lang="en-US" baseline="-25000"/>
              <a:t>2</a:t>
            </a:r>
            <a:r>
              <a:rPr lang="en-US"/>
              <a:t>SeO</a:t>
            </a:r>
            <a:r>
              <a:rPr lang="en-US" baseline="-25000"/>
              <a:t>4</a:t>
            </a:r>
            <a:r>
              <a:rPr lang="en-US"/>
              <a:t>, NOT AN ANION</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1000"/>
                                  </p:stCondLst>
                                  <p:childTnLst>
                                    <p:set>
                                      <p:cBhvr>
                                        <p:cTn id="6" dur="1" fill="hold">
                                          <p:stCondLst>
                                            <p:cond delay="0"/>
                                          </p:stCondLst>
                                        </p:cTn>
                                        <p:tgtEl>
                                          <p:spTgt spid="154628">
                                            <p:txEl>
                                              <p:pRg st="0" end="0"/>
                                            </p:txEl>
                                          </p:spTgt>
                                        </p:tgtEl>
                                        <p:attrNameLst>
                                          <p:attrName>style.visibility</p:attrName>
                                        </p:attrNameLst>
                                      </p:cBhvr>
                                      <p:to>
                                        <p:strVal val="visible"/>
                                      </p:to>
                                    </p:set>
                                    <p:anim calcmode="lin" valueType="num">
                                      <p:cBhvr>
                                        <p:cTn id="7" dur="500" fill="hold"/>
                                        <p:tgtEl>
                                          <p:spTgt spid="154628">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5462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54628">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54628">
                                            <p:txEl>
                                              <p:pRg st="0" end="0"/>
                                            </p:txEl>
                                          </p:spTgt>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500"/>
                            </p:stCondLst>
                            <p:childTnLst>
                              <p:par>
                                <p:cTn id="12" presetID="17" presetClass="entr" presetSubtype="8" fill="hold" grpId="0" nodeType="afterEffect">
                                  <p:stCondLst>
                                    <p:cond delay="1000"/>
                                  </p:stCondLst>
                                  <p:childTnLst>
                                    <p:set>
                                      <p:cBhvr>
                                        <p:cTn id="13" dur="1" fill="hold">
                                          <p:stCondLst>
                                            <p:cond delay="0"/>
                                          </p:stCondLst>
                                        </p:cTn>
                                        <p:tgtEl>
                                          <p:spTgt spid="154628">
                                            <p:txEl>
                                              <p:pRg st="1" end="1"/>
                                            </p:txEl>
                                          </p:spTgt>
                                        </p:tgtEl>
                                        <p:attrNameLst>
                                          <p:attrName>style.visibility</p:attrName>
                                        </p:attrNameLst>
                                      </p:cBhvr>
                                      <p:to>
                                        <p:strVal val="visible"/>
                                      </p:to>
                                    </p:set>
                                    <p:anim calcmode="lin" valueType="num">
                                      <p:cBhvr>
                                        <p:cTn id="14" dur="500" fill="hold"/>
                                        <p:tgtEl>
                                          <p:spTgt spid="154628">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154628">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154628">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54628">
                                            <p:txEl>
                                              <p:pRg st="1" end="1"/>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3000"/>
                            </p:stCondLst>
                            <p:childTnLst>
                              <p:par>
                                <p:cTn id="19" presetID="17" presetClass="entr" presetSubtype="8" fill="hold" grpId="0" nodeType="afterEffect">
                                  <p:stCondLst>
                                    <p:cond delay="1000"/>
                                  </p:stCondLst>
                                  <p:childTnLst>
                                    <p:set>
                                      <p:cBhvr>
                                        <p:cTn id="20" dur="1" fill="hold">
                                          <p:stCondLst>
                                            <p:cond delay="0"/>
                                          </p:stCondLst>
                                        </p:cTn>
                                        <p:tgtEl>
                                          <p:spTgt spid="154628">
                                            <p:txEl>
                                              <p:pRg st="2" end="2"/>
                                            </p:txEl>
                                          </p:spTgt>
                                        </p:tgtEl>
                                        <p:attrNameLst>
                                          <p:attrName>style.visibility</p:attrName>
                                        </p:attrNameLst>
                                      </p:cBhvr>
                                      <p:to>
                                        <p:strVal val="visible"/>
                                      </p:to>
                                    </p:set>
                                    <p:anim calcmode="lin" valueType="num">
                                      <p:cBhvr>
                                        <p:cTn id="21" dur="500" fill="hold"/>
                                        <p:tgtEl>
                                          <p:spTgt spid="154628">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154628">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154628">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54628">
                                            <p:txEl>
                                              <p:pRg st="2" end="2"/>
                                            </p:txEl>
                                          </p:spTgt>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4500"/>
                            </p:stCondLst>
                            <p:childTnLst>
                              <p:par>
                                <p:cTn id="26" presetID="17" presetClass="entr" presetSubtype="8" fill="hold" grpId="0" nodeType="afterEffect">
                                  <p:stCondLst>
                                    <p:cond delay="1000"/>
                                  </p:stCondLst>
                                  <p:childTnLst>
                                    <p:set>
                                      <p:cBhvr>
                                        <p:cTn id="27" dur="1" fill="hold">
                                          <p:stCondLst>
                                            <p:cond delay="0"/>
                                          </p:stCondLst>
                                        </p:cTn>
                                        <p:tgtEl>
                                          <p:spTgt spid="154628">
                                            <p:txEl>
                                              <p:pRg st="3" end="3"/>
                                            </p:txEl>
                                          </p:spTgt>
                                        </p:tgtEl>
                                        <p:attrNameLst>
                                          <p:attrName>style.visibility</p:attrName>
                                        </p:attrNameLst>
                                      </p:cBhvr>
                                      <p:to>
                                        <p:strVal val="visible"/>
                                      </p:to>
                                    </p:set>
                                    <p:anim calcmode="lin" valueType="num">
                                      <p:cBhvr>
                                        <p:cTn id="28" dur="500" fill="hold"/>
                                        <p:tgtEl>
                                          <p:spTgt spid="154628">
                                            <p:txEl>
                                              <p:pRg st="3" end="3"/>
                                            </p:txEl>
                                          </p:spTgt>
                                        </p:tgtEl>
                                        <p:attrNameLst>
                                          <p:attrName>ppt_x</p:attrName>
                                        </p:attrNameLst>
                                      </p:cBhvr>
                                      <p:tavLst>
                                        <p:tav tm="0">
                                          <p:val>
                                            <p:strVal val="#ppt_x-#ppt_w/2"/>
                                          </p:val>
                                        </p:tav>
                                        <p:tav tm="100000">
                                          <p:val>
                                            <p:strVal val="#ppt_x"/>
                                          </p:val>
                                        </p:tav>
                                      </p:tavLst>
                                    </p:anim>
                                    <p:anim calcmode="lin" valueType="num">
                                      <p:cBhvr>
                                        <p:cTn id="29" dur="500" fill="hold"/>
                                        <p:tgtEl>
                                          <p:spTgt spid="154628">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154628">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54628">
                                            <p:txEl>
                                              <p:pRg st="3" end="3"/>
                                            </p:txEl>
                                          </p:spTgt>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6000"/>
                            </p:stCondLst>
                            <p:childTnLst>
                              <p:par>
                                <p:cTn id="33" presetID="17" presetClass="entr" presetSubtype="8" fill="hold" grpId="0" nodeType="afterEffect">
                                  <p:stCondLst>
                                    <p:cond delay="1000"/>
                                  </p:stCondLst>
                                  <p:childTnLst>
                                    <p:set>
                                      <p:cBhvr>
                                        <p:cTn id="34" dur="1" fill="hold">
                                          <p:stCondLst>
                                            <p:cond delay="0"/>
                                          </p:stCondLst>
                                        </p:cTn>
                                        <p:tgtEl>
                                          <p:spTgt spid="154628">
                                            <p:txEl>
                                              <p:pRg st="4" end="4"/>
                                            </p:txEl>
                                          </p:spTgt>
                                        </p:tgtEl>
                                        <p:attrNameLst>
                                          <p:attrName>style.visibility</p:attrName>
                                        </p:attrNameLst>
                                      </p:cBhvr>
                                      <p:to>
                                        <p:strVal val="visible"/>
                                      </p:to>
                                    </p:set>
                                    <p:anim calcmode="lin" valueType="num">
                                      <p:cBhvr>
                                        <p:cTn id="35" dur="500" fill="hold"/>
                                        <p:tgtEl>
                                          <p:spTgt spid="154628">
                                            <p:txEl>
                                              <p:pRg st="4" end="4"/>
                                            </p:txEl>
                                          </p:spTgt>
                                        </p:tgtEl>
                                        <p:attrNameLst>
                                          <p:attrName>ppt_x</p:attrName>
                                        </p:attrNameLst>
                                      </p:cBhvr>
                                      <p:tavLst>
                                        <p:tav tm="0">
                                          <p:val>
                                            <p:strVal val="#ppt_x-#ppt_w/2"/>
                                          </p:val>
                                        </p:tav>
                                        <p:tav tm="100000">
                                          <p:val>
                                            <p:strVal val="#ppt_x"/>
                                          </p:val>
                                        </p:tav>
                                      </p:tavLst>
                                    </p:anim>
                                    <p:anim calcmode="lin" valueType="num">
                                      <p:cBhvr>
                                        <p:cTn id="36" dur="500" fill="hold"/>
                                        <p:tgtEl>
                                          <p:spTgt spid="154628">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154628">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154628">
                                            <p:txEl>
                                              <p:pRg st="4" end="4"/>
                                            </p:txEl>
                                          </p:spTgt>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7500"/>
                            </p:stCondLst>
                            <p:childTnLst>
                              <p:par>
                                <p:cTn id="40" presetID="17" presetClass="entr" presetSubtype="8" fill="hold" grpId="0" nodeType="afterEffect">
                                  <p:stCondLst>
                                    <p:cond delay="1000"/>
                                  </p:stCondLst>
                                  <p:childTnLst>
                                    <p:set>
                                      <p:cBhvr>
                                        <p:cTn id="41" dur="1" fill="hold">
                                          <p:stCondLst>
                                            <p:cond delay="0"/>
                                          </p:stCondLst>
                                        </p:cTn>
                                        <p:tgtEl>
                                          <p:spTgt spid="154628">
                                            <p:txEl>
                                              <p:pRg st="5" end="5"/>
                                            </p:txEl>
                                          </p:spTgt>
                                        </p:tgtEl>
                                        <p:attrNameLst>
                                          <p:attrName>style.visibility</p:attrName>
                                        </p:attrNameLst>
                                      </p:cBhvr>
                                      <p:to>
                                        <p:strVal val="visible"/>
                                      </p:to>
                                    </p:set>
                                    <p:anim calcmode="lin" valueType="num">
                                      <p:cBhvr>
                                        <p:cTn id="42" dur="500" fill="hold"/>
                                        <p:tgtEl>
                                          <p:spTgt spid="154628">
                                            <p:txEl>
                                              <p:pRg st="5" end="5"/>
                                            </p:txEl>
                                          </p:spTgt>
                                        </p:tgtEl>
                                        <p:attrNameLst>
                                          <p:attrName>ppt_x</p:attrName>
                                        </p:attrNameLst>
                                      </p:cBhvr>
                                      <p:tavLst>
                                        <p:tav tm="0">
                                          <p:val>
                                            <p:strVal val="#ppt_x-#ppt_w/2"/>
                                          </p:val>
                                        </p:tav>
                                        <p:tav tm="100000">
                                          <p:val>
                                            <p:strVal val="#ppt_x"/>
                                          </p:val>
                                        </p:tav>
                                      </p:tavLst>
                                    </p:anim>
                                    <p:anim calcmode="lin" valueType="num">
                                      <p:cBhvr>
                                        <p:cTn id="43" dur="500" fill="hold"/>
                                        <p:tgtEl>
                                          <p:spTgt spid="154628">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154628">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154628">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Chapter 2</a:t>
            </a:r>
          </a:p>
        </p:txBody>
      </p:sp>
      <p:sp>
        <p:nvSpPr>
          <p:cNvPr id="5" name="Slide Number Placeholder 5"/>
          <p:cNvSpPr>
            <a:spLocks noGrp="1"/>
          </p:cNvSpPr>
          <p:nvPr>
            <p:ph type="sldNum" sz="quarter" idx="12"/>
          </p:nvPr>
        </p:nvSpPr>
        <p:spPr/>
        <p:txBody>
          <a:bodyPr/>
          <a:lstStyle/>
          <a:p>
            <a:pPr>
              <a:defRPr/>
            </a:pPr>
            <a:fld id="{8531B0DE-69E7-0F41-9E17-0F65B8922CC5}" type="slidenum">
              <a:rPr lang="en-US"/>
              <a:pPr>
                <a:defRPr/>
              </a:pPr>
              <a:t>36</a:t>
            </a:fld>
            <a:endParaRPr lang="en-US"/>
          </a:p>
        </p:txBody>
      </p:sp>
      <p:sp>
        <p:nvSpPr>
          <p:cNvPr id="156674" name="Rectangle 2"/>
          <p:cNvSpPr>
            <a:spLocks noGrp="1" noChangeArrowheads="1"/>
          </p:cNvSpPr>
          <p:nvPr>
            <p:ph type="title"/>
          </p:nvPr>
        </p:nvSpPr>
        <p:spPr/>
        <p:txBody>
          <a:bodyPr/>
          <a:lstStyle/>
          <a:p>
            <a:pPr eaLnBrk="1" hangingPunct="1">
              <a:defRPr/>
            </a:pPr>
            <a:r>
              <a:rPr lang="en-US" smtClean="0">
                <a:cs typeface="+mj-cs"/>
              </a:rPr>
              <a:t>Other Anions</a:t>
            </a:r>
          </a:p>
        </p:txBody>
      </p:sp>
      <p:sp>
        <p:nvSpPr>
          <p:cNvPr id="75780" name="Text Box 4"/>
          <p:cNvSpPr txBox="1">
            <a:spLocks noChangeArrowheads="1"/>
          </p:cNvSpPr>
          <p:nvPr/>
        </p:nvSpPr>
        <p:spPr bwMode="auto">
          <a:xfrm>
            <a:off x="762000" y="2133600"/>
            <a:ext cx="7772400" cy="412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684213" indent="-227013">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pPr>
            <a:r>
              <a:rPr lang="en-US"/>
              <a:t>Learn the names and formulas INCLUDING CHARGES of the following anions (make flashcards for each one with the name on one side and the formula and charge on the other side):</a:t>
            </a:r>
          </a:p>
          <a:p>
            <a:pPr lvl="1">
              <a:spcBef>
                <a:spcPct val="50000"/>
              </a:spcBef>
              <a:buClr>
                <a:schemeClr val="folHlink"/>
              </a:buClr>
              <a:buSzPct val="60000"/>
              <a:buFont typeface="Wingdings" charset="0"/>
              <a:buChar char="n"/>
            </a:pPr>
            <a:r>
              <a:rPr lang="en-US"/>
              <a:t>Hydride, H</a:t>
            </a:r>
            <a:r>
              <a:rPr lang="en-US" baseline="30000"/>
              <a:t>-</a:t>
            </a:r>
            <a:endParaRPr lang="en-US"/>
          </a:p>
          <a:p>
            <a:pPr lvl="1">
              <a:spcBef>
                <a:spcPct val="50000"/>
              </a:spcBef>
              <a:buClr>
                <a:schemeClr val="folHlink"/>
              </a:buClr>
              <a:buSzPct val="60000"/>
              <a:buFont typeface="Wingdings" charset="0"/>
              <a:buChar char="n"/>
            </a:pPr>
            <a:r>
              <a:rPr lang="en-US"/>
              <a:t>Hydrosulfide, HS</a:t>
            </a:r>
            <a:r>
              <a:rPr lang="en-US" baseline="30000"/>
              <a:t>-</a:t>
            </a:r>
            <a:endParaRPr lang="en-US"/>
          </a:p>
          <a:p>
            <a:pPr lvl="1">
              <a:spcBef>
                <a:spcPct val="50000"/>
              </a:spcBef>
              <a:buClr>
                <a:schemeClr val="folHlink"/>
              </a:buClr>
              <a:buSzPct val="60000"/>
              <a:buFont typeface="Wingdings" charset="0"/>
              <a:buChar char="n"/>
            </a:pPr>
            <a:r>
              <a:rPr lang="en-US"/>
              <a:t>Hydroxide, OH</a:t>
            </a:r>
            <a:r>
              <a:rPr lang="en-US" baseline="30000"/>
              <a:t>-</a:t>
            </a:r>
            <a:endParaRPr lang="en-US"/>
          </a:p>
          <a:p>
            <a:pPr lvl="1">
              <a:spcBef>
                <a:spcPct val="50000"/>
              </a:spcBef>
              <a:buClr>
                <a:schemeClr val="folHlink"/>
              </a:buClr>
              <a:buSzPct val="60000"/>
              <a:buFont typeface="Wingdings" charset="0"/>
              <a:buChar char="n"/>
            </a:pPr>
            <a:r>
              <a:rPr lang="en-US"/>
              <a:t>Cyanide, CN</a:t>
            </a:r>
            <a:r>
              <a:rPr lang="en-US" baseline="30000"/>
              <a:t>-</a:t>
            </a:r>
            <a:endParaRPr lang="en-US"/>
          </a:p>
          <a:p>
            <a:pPr lvl="1">
              <a:spcBef>
                <a:spcPct val="50000"/>
              </a:spcBef>
              <a:buClr>
                <a:schemeClr val="folHlink"/>
              </a:buClr>
              <a:buSzPct val="60000"/>
              <a:buFont typeface="Wingdings" charset="0"/>
              <a:buChar char="n"/>
            </a:pPr>
            <a:r>
              <a:rPr lang="en-US"/>
              <a:t>Peroxide, O</a:t>
            </a:r>
            <a:r>
              <a:rPr lang="en-US" baseline="-25000"/>
              <a:t>2</a:t>
            </a:r>
            <a:r>
              <a:rPr lang="en-US" baseline="30000"/>
              <a:t>2-</a:t>
            </a:r>
            <a:endParaRPr lang="en-US"/>
          </a:p>
          <a:p>
            <a:pPr lvl="1">
              <a:spcBef>
                <a:spcPct val="50000"/>
              </a:spcBef>
              <a:buClr>
                <a:schemeClr val="folHlink"/>
              </a:buClr>
              <a:buSzPct val="60000"/>
              <a:buFont typeface="Wingdings" charset="0"/>
              <a:buChar char="n"/>
            </a:pPr>
            <a:r>
              <a:rPr lang="en-US"/>
              <a:t>Acetate, C</a:t>
            </a:r>
            <a:r>
              <a:rPr lang="en-US" baseline="-25000"/>
              <a:t>2</a:t>
            </a:r>
            <a:r>
              <a:rPr lang="en-US"/>
              <a:t>H</a:t>
            </a:r>
            <a:r>
              <a:rPr lang="en-US" baseline="-25000"/>
              <a:t>3</a:t>
            </a:r>
            <a:r>
              <a:rPr lang="en-US"/>
              <a:t>O</a:t>
            </a:r>
            <a:r>
              <a:rPr lang="en-US" baseline="-25000"/>
              <a:t>2</a:t>
            </a:r>
            <a:r>
              <a:rPr lang="en-US" baseline="30000"/>
              <a:t>-</a:t>
            </a:r>
            <a:r>
              <a:rPr lang="en-US"/>
              <a:t> or CH</a:t>
            </a:r>
            <a:r>
              <a:rPr lang="en-US" baseline="-25000"/>
              <a:t>3</a:t>
            </a:r>
            <a:r>
              <a:rPr lang="en-US"/>
              <a:t>COO</a:t>
            </a:r>
            <a:r>
              <a:rPr lang="en-US" baseline="30000"/>
              <a:t>-</a:t>
            </a:r>
            <a:endParaRPr lang="en-US"/>
          </a:p>
          <a:p>
            <a:pPr lvl="1">
              <a:spcBef>
                <a:spcPct val="50000"/>
              </a:spcBef>
              <a:buClr>
                <a:schemeClr val="folHlink"/>
              </a:buClr>
              <a:buSzPct val="60000"/>
              <a:buFont typeface="Wingdings" charset="0"/>
              <a:buChar char="n"/>
            </a:pPr>
            <a:r>
              <a:rPr lang="en-US"/>
              <a:t>Permanganate, MnO</a:t>
            </a:r>
            <a:r>
              <a:rPr lang="en-US" baseline="-25000"/>
              <a:t>4</a:t>
            </a:r>
            <a:r>
              <a:rPr lang="en-US" baseline="30000"/>
              <a:t>-</a:t>
            </a:r>
            <a:endParaRPr lang="en-US"/>
          </a:p>
          <a:p>
            <a:pPr lvl="1">
              <a:spcBef>
                <a:spcPct val="50000"/>
              </a:spcBef>
              <a:buClr>
                <a:schemeClr val="folHlink"/>
              </a:buClr>
              <a:buSzPct val="60000"/>
              <a:buFont typeface="Wingdings" charset="0"/>
              <a:buChar char="n"/>
            </a:pPr>
            <a:r>
              <a:rPr lang="en-US"/>
              <a:t>Chromate, CrO</a:t>
            </a:r>
            <a:r>
              <a:rPr lang="en-US" baseline="-25000"/>
              <a:t>4</a:t>
            </a:r>
            <a:r>
              <a:rPr lang="en-US" baseline="30000"/>
              <a:t>2-</a:t>
            </a:r>
            <a:endParaRPr lang="en-US"/>
          </a:p>
          <a:p>
            <a:pPr lvl="1">
              <a:spcBef>
                <a:spcPct val="50000"/>
              </a:spcBef>
              <a:buClr>
                <a:schemeClr val="folHlink"/>
              </a:buClr>
              <a:buSzPct val="60000"/>
              <a:buFont typeface="Wingdings" charset="0"/>
              <a:buChar char="n"/>
            </a:pPr>
            <a:r>
              <a:rPr lang="en-US"/>
              <a:t>Dichromate, Cr</a:t>
            </a:r>
            <a:r>
              <a:rPr lang="en-US" baseline="-25000"/>
              <a:t>2</a:t>
            </a:r>
            <a:r>
              <a:rPr lang="en-US"/>
              <a:t>O</a:t>
            </a:r>
            <a:r>
              <a:rPr lang="en-US" baseline="-25000"/>
              <a:t>7</a:t>
            </a:r>
            <a:r>
              <a:rPr lang="en-US" baseline="30000"/>
              <a:t>2-</a:t>
            </a:r>
            <a:endParaRPr lang="en-US"/>
          </a:p>
        </p:txBody>
      </p:sp>
    </p:spTree>
  </p:cSld>
  <p:clrMapOvr>
    <a:masterClrMapping/>
  </p:clrMapOvr>
  <p:transition xmlns:p14="http://schemas.microsoft.com/office/powerpoint/2010/mai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pPr>
              <a:defRPr/>
            </a:pPr>
            <a:r>
              <a:rPr lang="en-US"/>
              <a:t>Chapter 2</a:t>
            </a:r>
          </a:p>
        </p:txBody>
      </p:sp>
      <p:sp>
        <p:nvSpPr>
          <p:cNvPr id="12" name="Slide Number Placeholder 5"/>
          <p:cNvSpPr>
            <a:spLocks noGrp="1"/>
          </p:cNvSpPr>
          <p:nvPr>
            <p:ph type="sldNum" sz="quarter" idx="12"/>
          </p:nvPr>
        </p:nvSpPr>
        <p:spPr/>
        <p:txBody>
          <a:bodyPr/>
          <a:lstStyle/>
          <a:p>
            <a:pPr>
              <a:defRPr/>
            </a:pPr>
            <a:fld id="{8E6CBEBC-C5AF-DA45-91DC-CBAA8277F25F}" type="slidenum">
              <a:rPr lang="en-US"/>
              <a:pPr>
                <a:defRPr/>
              </a:pPr>
              <a:t>37</a:t>
            </a:fld>
            <a:endParaRPr lang="en-US"/>
          </a:p>
        </p:txBody>
      </p:sp>
      <p:sp>
        <p:nvSpPr>
          <p:cNvPr id="157698" name="Rectangle 2"/>
          <p:cNvSpPr>
            <a:spLocks noGrp="1" noChangeArrowheads="1"/>
          </p:cNvSpPr>
          <p:nvPr>
            <p:ph type="title"/>
          </p:nvPr>
        </p:nvSpPr>
        <p:spPr/>
        <p:txBody>
          <a:bodyPr/>
          <a:lstStyle/>
          <a:p>
            <a:pPr eaLnBrk="1" hangingPunct="1">
              <a:defRPr/>
            </a:pPr>
            <a:r>
              <a:rPr lang="en-US" smtClean="0">
                <a:cs typeface="+mj-cs"/>
              </a:rPr>
              <a:t>Cations</a:t>
            </a:r>
          </a:p>
        </p:txBody>
      </p:sp>
      <p:pic>
        <p:nvPicPr>
          <p:cNvPr id="157702" name="Picture 6" descr="SingleChargeCat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905000"/>
            <a:ext cx="4648200" cy="2552700"/>
          </a:xfrm>
        </p:spPr>
      </p:pic>
      <p:sp>
        <p:nvSpPr>
          <p:cNvPr id="157703" name="Text Box 7"/>
          <p:cNvSpPr txBox="1">
            <a:spLocks noChangeArrowheads="1"/>
          </p:cNvSpPr>
          <p:nvPr/>
        </p:nvSpPr>
        <p:spPr bwMode="auto">
          <a:xfrm>
            <a:off x="5486400" y="1905000"/>
            <a:ext cx="3200400" cy="253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171450" indent="-171450">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buClr>
                <a:schemeClr val="folHlink"/>
              </a:buClr>
              <a:buSzPct val="60000"/>
              <a:buFont typeface="Wingdings" charset="0"/>
              <a:buChar char="n"/>
            </a:pPr>
            <a:r>
              <a:rPr lang="en-US"/>
              <a:t>Cations are easier to name than anions</a:t>
            </a:r>
          </a:p>
          <a:p>
            <a:pPr>
              <a:spcBef>
                <a:spcPct val="50000"/>
              </a:spcBef>
              <a:buClr>
                <a:schemeClr val="folHlink"/>
              </a:buClr>
              <a:buSzPct val="60000"/>
              <a:buFont typeface="Wingdings" charset="0"/>
              <a:buChar char="n"/>
            </a:pPr>
            <a:r>
              <a:rPr lang="en-US"/>
              <a:t>The </a:t>
            </a:r>
            <a:r>
              <a:rPr lang="en-US" u="sng"/>
              <a:t>METAL</a:t>
            </a:r>
            <a:r>
              <a:rPr lang="en-US"/>
              <a:t> cations from column 1A (not H), the cations from column 2A, Al, Ga, Zn, Cd, and Ag have the same names as the neutral atoms they are made from</a:t>
            </a:r>
          </a:p>
          <a:p>
            <a:pPr>
              <a:spcBef>
                <a:spcPct val="50000"/>
              </a:spcBef>
              <a:buClr>
                <a:schemeClr val="folHlink"/>
              </a:buClr>
              <a:buSzPct val="60000"/>
              <a:buFont typeface="Wingdings" charset="0"/>
              <a:buChar char="n"/>
            </a:pPr>
            <a:r>
              <a:rPr lang="en-US"/>
              <a:t>Ex: Ca</a:t>
            </a:r>
            <a:r>
              <a:rPr lang="en-US" baseline="30000"/>
              <a:t>2+</a:t>
            </a:r>
            <a:r>
              <a:rPr lang="en-US"/>
              <a:t> is calcium ion</a:t>
            </a:r>
          </a:p>
        </p:txBody>
      </p:sp>
      <p:sp>
        <p:nvSpPr>
          <p:cNvPr id="157704" name="Text Box 8"/>
          <p:cNvSpPr txBox="1">
            <a:spLocks noChangeArrowheads="1"/>
          </p:cNvSpPr>
          <p:nvPr/>
        </p:nvSpPr>
        <p:spPr bwMode="auto">
          <a:xfrm>
            <a:off x="762000" y="4572000"/>
            <a:ext cx="7772400" cy="180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31775" indent="-231775">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buClr>
                <a:schemeClr val="folHlink"/>
              </a:buClr>
              <a:buSzPct val="60000"/>
              <a:buFont typeface="Wingdings" charset="0"/>
              <a:buChar char="n"/>
            </a:pPr>
            <a:r>
              <a:rPr lang="en-US">
                <a:solidFill>
                  <a:srgbClr val="DD7D00"/>
                </a:solidFill>
              </a:rPr>
              <a:t>The </a:t>
            </a:r>
            <a:r>
              <a:rPr lang="en-US" u="sng">
                <a:solidFill>
                  <a:srgbClr val="DD7D00"/>
                </a:solidFill>
              </a:rPr>
              <a:t>METAL</a:t>
            </a:r>
            <a:r>
              <a:rPr lang="en-US">
                <a:solidFill>
                  <a:srgbClr val="DD7D00"/>
                </a:solidFill>
              </a:rPr>
              <a:t> cations in column 1A always have +1 charge, ie. potassium ion, K</a:t>
            </a:r>
            <a:r>
              <a:rPr lang="en-US" baseline="30000">
                <a:solidFill>
                  <a:srgbClr val="DD7D00"/>
                </a:solidFill>
              </a:rPr>
              <a:t>+</a:t>
            </a:r>
            <a:endParaRPr lang="en-US"/>
          </a:p>
          <a:p>
            <a:pPr>
              <a:spcBef>
                <a:spcPct val="50000"/>
              </a:spcBef>
              <a:buClr>
                <a:schemeClr val="folHlink"/>
              </a:buClr>
              <a:buSzPct val="60000"/>
              <a:buFont typeface="Wingdings" charset="0"/>
              <a:buChar char="n"/>
            </a:pPr>
            <a:r>
              <a:rPr lang="en-US">
                <a:solidFill>
                  <a:srgbClr val="1F4804"/>
                </a:solidFill>
              </a:rPr>
              <a:t>The cations in column 2A always have +2 charge, ie. Barium ion, Ba</a:t>
            </a:r>
            <a:r>
              <a:rPr lang="en-US" baseline="30000">
                <a:solidFill>
                  <a:srgbClr val="1F4804"/>
                </a:solidFill>
              </a:rPr>
              <a:t>2+</a:t>
            </a:r>
            <a:endParaRPr lang="en-US"/>
          </a:p>
          <a:p>
            <a:pPr>
              <a:spcBef>
                <a:spcPct val="50000"/>
              </a:spcBef>
              <a:buClr>
                <a:schemeClr val="folHlink"/>
              </a:buClr>
              <a:buSzPct val="60000"/>
              <a:buFont typeface="Wingdings" charset="0"/>
              <a:buChar char="n"/>
            </a:pPr>
            <a:r>
              <a:rPr lang="en-US">
                <a:solidFill>
                  <a:schemeClr val="hlink"/>
                </a:solidFill>
              </a:rPr>
              <a:t>The cations made from Al and Ga always have +3 charge, Al</a:t>
            </a:r>
            <a:r>
              <a:rPr lang="en-US" baseline="30000">
                <a:solidFill>
                  <a:schemeClr val="hlink"/>
                </a:solidFill>
              </a:rPr>
              <a:t>3+</a:t>
            </a:r>
            <a:r>
              <a:rPr lang="en-US">
                <a:solidFill>
                  <a:schemeClr val="hlink"/>
                </a:solidFill>
              </a:rPr>
              <a:t> and Ga</a:t>
            </a:r>
            <a:r>
              <a:rPr lang="en-US" baseline="30000">
                <a:solidFill>
                  <a:schemeClr val="hlink"/>
                </a:solidFill>
              </a:rPr>
              <a:t>3+</a:t>
            </a:r>
            <a:endParaRPr lang="en-US"/>
          </a:p>
          <a:p>
            <a:pPr>
              <a:spcBef>
                <a:spcPct val="50000"/>
              </a:spcBef>
              <a:buClr>
                <a:schemeClr val="folHlink"/>
              </a:buClr>
              <a:buSzPct val="60000"/>
              <a:buFont typeface="Wingdings" charset="0"/>
              <a:buChar char="n"/>
            </a:pPr>
            <a:r>
              <a:rPr lang="en-US">
                <a:solidFill>
                  <a:srgbClr val="1F4804"/>
                </a:solidFill>
              </a:rPr>
              <a:t>The cations made from Zn and Cd always have +2 charge, ie. Zn</a:t>
            </a:r>
            <a:r>
              <a:rPr lang="en-US" baseline="30000">
                <a:solidFill>
                  <a:srgbClr val="1F4804"/>
                </a:solidFill>
              </a:rPr>
              <a:t>2+</a:t>
            </a:r>
            <a:r>
              <a:rPr lang="en-US">
                <a:solidFill>
                  <a:srgbClr val="1F4804"/>
                </a:solidFill>
              </a:rPr>
              <a:t> and Cd</a:t>
            </a:r>
            <a:r>
              <a:rPr lang="en-US" baseline="30000">
                <a:solidFill>
                  <a:srgbClr val="1F4804"/>
                </a:solidFill>
              </a:rPr>
              <a:t>2+</a:t>
            </a:r>
            <a:endParaRPr lang="en-US"/>
          </a:p>
          <a:p>
            <a:pPr>
              <a:spcBef>
                <a:spcPct val="50000"/>
              </a:spcBef>
              <a:buClr>
                <a:schemeClr val="folHlink"/>
              </a:buClr>
              <a:buSzPct val="60000"/>
              <a:buFont typeface="Wingdings" charset="0"/>
              <a:buChar char="n"/>
            </a:pPr>
            <a:r>
              <a:rPr lang="en-US">
                <a:solidFill>
                  <a:srgbClr val="DD7D00"/>
                </a:solidFill>
              </a:rPr>
              <a:t>Silver ion always has +1 charge, ie. Ag</a:t>
            </a:r>
            <a:r>
              <a:rPr lang="en-US" baseline="30000">
                <a:solidFill>
                  <a:srgbClr val="DD7D00"/>
                </a:solidFill>
              </a:rPr>
              <a:t>+</a:t>
            </a:r>
            <a:endParaRPr lang="en-US"/>
          </a:p>
        </p:txBody>
      </p:sp>
      <p:pic>
        <p:nvPicPr>
          <p:cNvPr id="157705" name="Picture 9" descr="Col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81200"/>
            <a:ext cx="608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6" name="Picture 10" descr="Col2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81200"/>
            <a:ext cx="584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0" name="Picture 14" descr="AlG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905000"/>
            <a:ext cx="40386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2" name="Picture 16" descr="ZnC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1905000"/>
            <a:ext cx="40386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13" name="Picture 17" descr="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1905000"/>
            <a:ext cx="40386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1000"/>
                                  </p:stCondLst>
                                  <p:childTnLst>
                                    <p:set>
                                      <p:cBhvr>
                                        <p:cTn id="6" dur="1" fill="hold">
                                          <p:stCondLst>
                                            <p:cond delay="0"/>
                                          </p:stCondLst>
                                        </p:cTn>
                                        <p:tgtEl>
                                          <p:spTgt spid="157703">
                                            <p:txEl>
                                              <p:pRg st="0" end="0"/>
                                            </p:txEl>
                                          </p:spTgt>
                                        </p:tgtEl>
                                        <p:attrNameLst>
                                          <p:attrName>style.visibility</p:attrName>
                                        </p:attrNameLst>
                                      </p:cBhvr>
                                      <p:to>
                                        <p:strVal val="visible"/>
                                      </p:to>
                                    </p:set>
                                    <p:anim calcmode="lin" valueType="num">
                                      <p:cBhvr>
                                        <p:cTn id="7" dur="500" fill="hold"/>
                                        <p:tgtEl>
                                          <p:spTgt spid="1577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770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5770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57703">
                                            <p:txEl>
                                              <p:pRg st="0" end="0"/>
                                            </p:txEl>
                                          </p:spTgt>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500"/>
                            </p:stCondLst>
                            <p:childTnLst>
                              <p:par>
                                <p:cTn id="12" presetID="23" presetClass="entr" presetSubtype="528" fill="hold" grpId="0" nodeType="afterEffect">
                                  <p:stCondLst>
                                    <p:cond delay="1000"/>
                                  </p:stCondLst>
                                  <p:childTnLst>
                                    <p:set>
                                      <p:cBhvr>
                                        <p:cTn id="13" dur="1" fill="hold">
                                          <p:stCondLst>
                                            <p:cond delay="0"/>
                                          </p:stCondLst>
                                        </p:cTn>
                                        <p:tgtEl>
                                          <p:spTgt spid="157703">
                                            <p:txEl>
                                              <p:pRg st="1" end="1"/>
                                            </p:txEl>
                                          </p:spTgt>
                                        </p:tgtEl>
                                        <p:attrNameLst>
                                          <p:attrName>style.visibility</p:attrName>
                                        </p:attrNameLst>
                                      </p:cBhvr>
                                      <p:to>
                                        <p:strVal val="visible"/>
                                      </p:to>
                                    </p:set>
                                    <p:anim calcmode="lin" valueType="num">
                                      <p:cBhvr>
                                        <p:cTn id="14" dur="500" fill="hold"/>
                                        <p:tgtEl>
                                          <p:spTgt spid="15770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57703">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157703">
                                            <p:txEl>
                                              <p:pRg st="1" end="1"/>
                                            </p:txEl>
                                          </p:spTgt>
                                        </p:tgtEl>
                                        <p:attrNameLst>
                                          <p:attrName>ppt_x</p:attrName>
                                        </p:attrNameLst>
                                      </p:cBhvr>
                                      <p:tavLst>
                                        <p:tav tm="0">
                                          <p:val>
                                            <p:fltVal val="0.5"/>
                                          </p:val>
                                        </p:tav>
                                        <p:tav tm="100000">
                                          <p:val>
                                            <p:strVal val="#ppt_x"/>
                                          </p:val>
                                        </p:tav>
                                      </p:tavLst>
                                    </p:anim>
                                    <p:anim calcmode="lin" valueType="num">
                                      <p:cBhvr>
                                        <p:cTn id="17" dur="500" fill="hold"/>
                                        <p:tgtEl>
                                          <p:spTgt spid="157703">
                                            <p:txEl>
                                              <p:pRg st="1" end="1"/>
                                            </p:txEl>
                                          </p:spTgt>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3000"/>
                            </p:stCondLst>
                            <p:childTnLst>
                              <p:par>
                                <p:cTn id="19" presetID="23" presetClass="entr" presetSubtype="528" fill="hold" grpId="0" nodeType="afterEffect">
                                  <p:stCondLst>
                                    <p:cond delay="1000"/>
                                  </p:stCondLst>
                                  <p:childTnLst>
                                    <p:set>
                                      <p:cBhvr>
                                        <p:cTn id="20" dur="1" fill="hold">
                                          <p:stCondLst>
                                            <p:cond delay="0"/>
                                          </p:stCondLst>
                                        </p:cTn>
                                        <p:tgtEl>
                                          <p:spTgt spid="157703">
                                            <p:txEl>
                                              <p:pRg st="2" end="2"/>
                                            </p:txEl>
                                          </p:spTgt>
                                        </p:tgtEl>
                                        <p:attrNameLst>
                                          <p:attrName>style.visibility</p:attrName>
                                        </p:attrNameLst>
                                      </p:cBhvr>
                                      <p:to>
                                        <p:strVal val="visible"/>
                                      </p:to>
                                    </p:set>
                                    <p:anim calcmode="lin" valueType="num">
                                      <p:cBhvr>
                                        <p:cTn id="21" dur="500" fill="hold"/>
                                        <p:tgtEl>
                                          <p:spTgt spid="15770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57703">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157703">
                                            <p:txEl>
                                              <p:pRg st="2" end="2"/>
                                            </p:txEl>
                                          </p:spTgt>
                                        </p:tgtEl>
                                        <p:attrNameLst>
                                          <p:attrName>ppt_x</p:attrName>
                                        </p:attrNameLst>
                                      </p:cBhvr>
                                      <p:tavLst>
                                        <p:tav tm="0">
                                          <p:val>
                                            <p:fltVal val="0.5"/>
                                          </p:val>
                                        </p:tav>
                                        <p:tav tm="100000">
                                          <p:val>
                                            <p:strVal val="#ppt_x"/>
                                          </p:val>
                                        </p:tav>
                                      </p:tavLst>
                                    </p:anim>
                                    <p:anim calcmode="lin" valueType="num">
                                      <p:cBhvr>
                                        <p:cTn id="24" dur="500" fill="hold"/>
                                        <p:tgtEl>
                                          <p:spTgt spid="15770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8" fill="hold" grpId="0" nodeType="clickEffect">
                                  <p:stCondLst>
                                    <p:cond delay="1000"/>
                                  </p:stCondLst>
                                  <p:childTnLst>
                                    <p:set>
                                      <p:cBhvr>
                                        <p:cTn id="28" dur="1" fill="hold">
                                          <p:stCondLst>
                                            <p:cond delay="0"/>
                                          </p:stCondLst>
                                        </p:cTn>
                                        <p:tgtEl>
                                          <p:spTgt spid="157704">
                                            <p:txEl>
                                              <p:pRg st="0" end="0"/>
                                            </p:txEl>
                                          </p:spTgt>
                                        </p:tgtEl>
                                        <p:attrNameLst>
                                          <p:attrName>style.visibility</p:attrName>
                                        </p:attrNameLst>
                                      </p:cBhvr>
                                      <p:to>
                                        <p:strVal val="visible"/>
                                      </p:to>
                                    </p:set>
                                    <p:anim calcmode="lin" valueType="num">
                                      <p:cBhvr>
                                        <p:cTn id="29" dur="500" fill="hold"/>
                                        <p:tgtEl>
                                          <p:spTgt spid="157704">
                                            <p:txEl>
                                              <p:pRg st="0" end="0"/>
                                            </p:txEl>
                                          </p:spTgt>
                                        </p:tgtEl>
                                        <p:attrNameLst>
                                          <p:attrName>ppt_x</p:attrName>
                                        </p:attrNameLst>
                                      </p:cBhvr>
                                      <p:tavLst>
                                        <p:tav tm="0">
                                          <p:val>
                                            <p:strVal val="#ppt_x-#ppt_w/2"/>
                                          </p:val>
                                        </p:tav>
                                        <p:tav tm="100000">
                                          <p:val>
                                            <p:strVal val="#ppt_x"/>
                                          </p:val>
                                        </p:tav>
                                      </p:tavLst>
                                    </p:anim>
                                    <p:anim calcmode="lin" valueType="num">
                                      <p:cBhvr>
                                        <p:cTn id="30" dur="500" fill="hold"/>
                                        <p:tgtEl>
                                          <p:spTgt spid="157704">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157704">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57704">
                                            <p:txEl>
                                              <p:pRg st="0" end="0"/>
                                            </p:txEl>
                                          </p:spTgt>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1500"/>
                            </p:stCondLst>
                            <p:childTnLst>
                              <p:par>
                                <p:cTn id="34" presetID="1" presetClass="entr" presetSubtype="0" fill="hold" nodeType="afterEffect">
                                  <p:stCondLst>
                                    <p:cond delay="0"/>
                                  </p:stCondLst>
                                  <p:childTnLst>
                                    <p:set>
                                      <p:cBhvr>
                                        <p:cTn id="35" dur="1" fill="hold">
                                          <p:stCondLst>
                                            <p:cond delay="0"/>
                                          </p:stCondLst>
                                        </p:cTn>
                                        <p:tgtEl>
                                          <p:spTgt spid="15770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8" fill="hold" grpId="0" nodeType="clickEffect">
                                  <p:stCondLst>
                                    <p:cond delay="1000"/>
                                  </p:stCondLst>
                                  <p:childTnLst>
                                    <p:set>
                                      <p:cBhvr>
                                        <p:cTn id="39" dur="1" fill="hold">
                                          <p:stCondLst>
                                            <p:cond delay="0"/>
                                          </p:stCondLst>
                                        </p:cTn>
                                        <p:tgtEl>
                                          <p:spTgt spid="157704">
                                            <p:txEl>
                                              <p:pRg st="1" end="1"/>
                                            </p:txEl>
                                          </p:spTgt>
                                        </p:tgtEl>
                                        <p:attrNameLst>
                                          <p:attrName>style.visibility</p:attrName>
                                        </p:attrNameLst>
                                      </p:cBhvr>
                                      <p:to>
                                        <p:strVal val="visible"/>
                                      </p:to>
                                    </p:set>
                                    <p:anim calcmode="lin" valueType="num">
                                      <p:cBhvr>
                                        <p:cTn id="40" dur="500" fill="hold"/>
                                        <p:tgtEl>
                                          <p:spTgt spid="157704">
                                            <p:txEl>
                                              <p:pRg st="1" end="1"/>
                                            </p:txEl>
                                          </p:spTgt>
                                        </p:tgtEl>
                                        <p:attrNameLst>
                                          <p:attrName>ppt_x</p:attrName>
                                        </p:attrNameLst>
                                      </p:cBhvr>
                                      <p:tavLst>
                                        <p:tav tm="0">
                                          <p:val>
                                            <p:strVal val="#ppt_x-#ppt_w/2"/>
                                          </p:val>
                                        </p:tav>
                                        <p:tav tm="100000">
                                          <p:val>
                                            <p:strVal val="#ppt_x"/>
                                          </p:val>
                                        </p:tav>
                                      </p:tavLst>
                                    </p:anim>
                                    <p:anim calcmode="lin" valueType="num">
                                      <p:cBhvr>
                                        <p:cTn id="41" dur="500" fill="hold"/>
                                        <p:tgtEl>
                                          <p:spTgt spid="157704">
                                            <p:txEl>
                                              <p:pRg st="1" end="1"/>
                                            </p:txEl>
                                          </p:spTgt>
                                        </p:tgtEl>
                                        <p:attrNameLst>
                                          <p:attrName>ppt_y</p:attrName>
                                        </p:attrNameLst>
                                      </p:cBhvr>
                                      <p:tavLst>
                                        <p:tav tm="0">
                                          <p:val>
                                            <p:strVal val="#ppt_y"/>
                                          </p:val>
                                        </p:tav>
                                        <p:tav tm="100000">
                                          <p:val>
                                            <p:strVal val="#ppt_y"/>
                                          </p:val>
                                        </p:tav>
                                      </p:tavLst>
                                    </p:anim>
                                    <p:anim calcmode="lin" valueType="num">
                                      <p:cBhvr>
                                        <p:cTn id="42" dur="500" fill="hold"/>
                                        <p:tgtEl>
                                          <p:spTgt spid="157704">
                                            <p:txEl>
                                              <p:pRg st="1" end="1"/>
                                            </p:txEl>
                                          </p:spTgt>
                                        </p:tgtEl>
                                        <p:attrNameLst>
                                          <p:attrName>ppt_w</p:attrName>
                                        </p:attrNameLst>
                                      </p:cBhvr>
                                      <p:tavLst>
                                        <p:tav tm="0">
                                          <p:val>
                                            <p:fltVal val="0"/>
                                          </p:val>
                                        </p:tav>
                                        <p:tav tm="100000">
                                          <p:val>
                                            <p:strVal val="#ppt_w"/>
                                          </p:val>
                                        </p:tav>
                                      </p:tavLst>
                                    </p:anim>
                                    <p:anim calcmode="lin" valueType="num">
                                      <p:cBhvr>
                                        <p:cTn id="43" dur="500" fill="hold"/>
                                        <p:tgtEl>
                                          <p:spTgt spid="157704">
                                            <p:txEl>
                                              <p:pRg st="1" end="1"/>
                                            </p:txEl>
                                          </p:spTgt>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500"/>
                            </p:stCondLst>
                            <p:childTnLst>
                              <p:par>
                                <p:cTn id="45" presetID="1" presetClass="entr" presetSubtype="0" fill="hold" nodeType="afterEffect">
                                  <p:stCondLst>
                                    <p:cond delay="0"/>
                                  </p:stCondLst>
                                  <p:childTnLst>
                                    <p:set>
                                      <p:cBhvr>
                                        <p:cTn id="46" dur="1" fill="hold">
                                          <p:stCondLst>
                                            <p:cond delay="0"/>
                                          </p:stCondLst>
                                        </p:cTn>
                                        <p:tgtEl>
                                          <p:spTgt spid="15770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7" presetClass="entr" presetSubtype="8" fill="hold" grpId="0" nodeType="clickEffect">
                                  <p:stCondLst>
                                    <p:cond delay="1000"/>
                                  </p:stCondLst>
                                  <p:childTnLst>
                                    <p:set>
                                      <p:cBhvr>
                                        <p:cTn id="50" dur="1" fill="hold">
                                          <p:stCondLst>
                                            <p:cond delay="0"/>
                                          </p:stCondLst>
                                        </p:cTn>
                                        <p:tgtEl>
                                          <p:spTgt spid="157704">
                                            <p:txEl>
                                              <p:pRg st="2" end="2"/>
                                            </p:txEl>
                                          </p:spTgt>
                                        </p:tgtEl>
                                        <p:attrNameLst>
                                          <p:attrName>style.visibility</p:attrName>
                                        </p:attrNameLst>
                                      </p:cBhvr>
                                      <p:to>
                                        <p:strVal val="visible"/>
                                      </p:to>
                                    </p:set>
                                    <p:anim calcmode="lin" valueType="num">
                                      <p:cBhvr>
                                        <p:cTn id="51" dur="500" fill="hold"/>
                                        <p:tgtEl>
                                          <p:spTgt spid="157704">
                                            <p:txEl>
                                              <p:pRg st="2" end="2"/>
                                            </p:txEl>
                                          </p:spTgt>
                                        </p:tgtEl>
                                        <p:attrNameLst>
                                          <p:attrName>ppt_x</p:attrName>
                                        </p:attrNameLst>
                                      </p:cBhvr>
                                      <p:tavLst>
                                        <p:tav tm="0">
                                          <p:val>
                                            <p:strVal val="#ppt_x-#ppt_w/2"/>
                                          </p:val>
                                        </p:tav>
                                        <p:tav tm="100000">
                                          <p:val>
                                            <p:strVal val="#ppt_x"/>
                                          </p:val>
                                        </p:tav>
                                      </p:tavLst>
                                    </p:anim>
                                    <p:anim calcmode="lin" valueType="num">
                                      <p:cBhvr>
                                        <p:cTn id="52" dur="500" fill="hold"/>
                                        <p:tgtEl>
                                          <p:spTgt spid="157704">
                                            <p:txEl>
                                              <p:pRg st="2" end="2"/>
                                            </p:txEl>
                                          </p:spTgt>
                                        </p:tgtEl>
                                        <p:attrNameLst>
                                          <p:attrName>ppt_y</p:attrName>
                                        </p:attrNameLst>
                                      </p:cBhvr>
                                      <p:tavLst>
                                        <p:tav tm="0">
                                          <p:val>
                                            <p:strVal val="#ppt_y"/>
                                          </p:val>
                                        </p:tav>
                                        <p:tav tm="100000">
                                          <p:val>
                                            <p:strVal val="#ppt_y"/>
                                          </p:val>
                                        </p:tav>
                                      </p:tavLst>
                                    </p:anim>
                                    <p:anim calcmode="lin" valueType="num">
                                      <p:cBhvr>
                                        <p:cTn id="53" dur="500" fill="hold"/>
                                        <p:tgtEl>
                                          <p:spTgt spid="157704">
                                            <p:txEl>
                                              <p:pRg st="2" end="2"/>
                                            </p:txEl>
                                          </p:spTgt>
                                        </p:tgtEl>
                                        <p:attrNameLst>
                                          <p:attrName>ppt_w</p:attrName>
                                        </p:attrNameLst>
                                      </p:cBhvr>
                                      <p:tavLst>
                                        <p:tav tm="0">
                                          <p:val>
                                            <p:fltVal val="0"/>
                                          </p:val>
                                        </p:tav>
                                        <p:tav tm="100000">
                                          <p:val>
                                            <p:strVal val="#ppt_w"/>
                                          </p:val>
                                        </p:tav>
                                      </p:tavLst>
                                    </p:anim>
                                    <p:anim calcmode="lin" valueType="num">
                                      <p:cBhvr>
                                        <p:cTn id="54" dur="500" fill="hold"/>
                                        <p:tgtEl>
                                          <p:spTgt spid="157704">
                                            <p:txEl>
                                              <p:pRg st="2" end="2"/>
                                            </p:txEl>
                                          </p:spTgt>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1500"/>
                            </p:stCondLst>
                            <p:childTnLst>
                              <p:par>
                                <p:cTn id="56" presetID="1" presetClass="entr" presetSubtype="0" fill="hold" nodeType="afterEffect">
                                  <p:stCondLst>
                                    <p:cond delay="0"/>
                                  </p:stCondLst>
                                  <p:childTnLst>
                                    <p:set>
                                      <p:cBhvr>
                                        <p:cTn id="57" dur="1" fill="hold">
                                          <p:stCondLst>
                                            <p:cond delay="0"/>
                                          </p:stCondLst>
                                        </p:cTn>
                                        <p:tgtEl>
                                          <p:spTgt spid="15771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7" presetClass="entr" presetSubtype="8" fill="hold" grpId="0" nodeType="clickEffect">
                                  <p:stCondLst>
                                    <p:cond delay="1000"/>
                                  </p:stCondLst>
                                  <p:childTnLst>
                                    <p:set>
                                      <p:cBhvr>
                                        <p:cTn id="61" dur="1" fill="hold">
                                          <p:stCondLst>
                                            <p:cond delay="0"/>
                                          </p:stCondLst>
                                        </p:cTn>
                                        <p:tgtEl>
                                          <p:spTgt spid="157704">
                                            <p:txEl>
                                              <p:pRg st="3" end="3"/>
                                            </p:txEl>
                                          </p:spTgt>
                                        </p:tgtEl>
                                        <p:attrNameLst>
                                          <p:attrName>style.visibility</p:attrName>
                                        </p:attrNameLst>
                                      </p:cBhvr>
                                      <p:to>
                                        <p:strVal val="visible"/>
                                      </p:to>
                                    </p:set>
                                    <p:anim calcmode="lin" valueType="num">
                                      <p:cBhvr>
                                        <p:cTn id="62" dur="500" fill="hold"/>
                                        <p:tgtEl>
                                          <p:spTgt spid="157704">
                                            <p:txEl>
                                              <p:pRg st="3" end="3"/>
                                            </p:txEl>
                                          </p:spTgt>
                                        </p:tgtEl>
                                        <p:attrNameLst>
                                          <p:attrName>ppt_x</p:attrName>
                                        </p:attrNameLst>
                                      </p:cBhvr>
                                      <p:tavLst>
                                        <p:tav tm="0">
                                          <p:val>
                                            <p:strVal val="#ppt_x-#ppt_w/2"/>
                                          </p:val>
                                        </p:tav>
                                        <p:tav tm="100000">
                                          <p:val>
                                            <p:strVal val="#ppt_x"/>
                                          </p:val>
                                        </p:tav>
                                      </p:tavLst>
                                    </p:anim>
                                    <p:anim calcmode="lin" valueType="num">
                                      <p:cBhvr>
                                        <p:cTn id="63" dur="500" fill="hold"/>
                                        <p:tgtEl>
                                          <p:spTgt spid="157704">
                                            <p:txEl>
                                              <p:pRg st="3" end="3"/>
                                            </p:txEl>
                                          </p:spTgt>
                                        </p:tgtEl>
                                        <p:attrNameLst>
                                          <p:attrName>ppt_y</p:attrName>
                                        </p:attrNameLst>
                                      </p:cBhvr>
                                      <p:tavLst>
                                        <p:tav tm="0">
                                          <p:val>
                                            <p:strVal val="#ppt_y"/>
                                          </p:val>
                                        </p:tav>
                                        <p:tav tm="100000">
                                          <p:val>
                                            <p:strVal val="#ppt_y"/>
                                          </p:val>
                                        </p:tav>
                                      </p:tavLst>
                                    </p:anim>
                                    <p:anim calcmode="lin" valueType="num">
                                      <p:cBhvr>
                                        <p:cTn id="64" dur="500" fill="hold"/>
                                        <p:tgtEl>
                                          <p:spTgt spid="157704">
                                            <p:txEl>
                                              <p:pRg st="3" end="3"/>
                                            </p:txEl>
                                          </p:spTgt>
                                        </p:tgtEl>
                                        <p:attrNameLst>
                                          <p:attrName>ppt_w</p:attrName>
                                        </p:attrNameLst>
                                      </p:cBhvr>
                                      <p:tavLst>
                                        <p:tav tm="0">
                                          <p:val>
                                            <p:fltVal val="0"/>
                                          </p:val>
                                        </p:tav>
                                        <p:tav tm="100000">
                                          <p:val>
                                            <p:strVal val="#ppt_w"/>
                                          </p:val>
                                        </p:tav>
                                      </p:tavLst>
                                    </p:anim>
                                    <p:anim calcmode="lin" valueType="num">
                                      <p:cBhvr>
                                        <p:cTn id="65" dur="500" fill="hold"/>
                                        <p:tgtEl>
                                          <p:spTgt spid="157704">
                                            <p:txEl>
                                              <p:pRg st="3" end="3"/>
                                            </p:txEl>
                                          </p:spTgt>
                                        </p:tgtEl>
                                        <p:attrNameLst>
                                          <p:attrName>ppt_h</p:attrName>
                                        </p:attrNameLst>
                                      </p:cBhvr>
                                      <p:tavLst>
                                        <p:tav tm="0">
                                          <p:val>
                                            <p:strVal val="#ppt_h"/>
                                          </p:val>
                                        </p:tav>
                                        <p:tav tm="100000">
                                          <p:val>
                                            <p:strVal val="#ppt_h"/>
                                          </p:val>
                                        </p:tav>
                                      </p:tavLst>
                                    </p:anim>
                                  </p:childTnLst>
                                </p:cTn>
                              </p:par>
                            </p:childTnLst>
                          </p:cTn>
                        </p:par>
                        <p:par>
                          <p:cTn id="66" fill="hold" nodeType="afterGroup">
                            <p:stCondLst>
                              <p:cond delay="1500"/>
                            </p:stCondLst>
                            <p:childTnLst>
                              <p:par>
                                <p:cTn id="67" presetID="1" presetClass="entr" presetSubtype="0" fill="hold" nodeType="afterEffect">
                                  <p:stCondLst>
                                    <p:cond delay="0"/>
                                  </p:stCondLst>
                                  <p:childTnLst>
                                    <p:set>
                                      <p:cBhvr>
                                        <p:cTn id="68" dur="1" fill="hold">
                                          <p:stCondLst>
                                            <p:cond delay="0"/>
                                          </p:stCondLst>
                                        </p:cTn>
                                        <p:tgtEl>
                                          <p:spTgt spid="157712"/>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7" presetClass="entr" presetSubtype="8" fill="hold" grpId="0" nodeType="clickEffect">
                                  <p:stCondLst>
                                    <p:cond delay="1000"/>
                                  </p:stCondLst>
                                  <p:childTnLst>
                                    <p:set>
                                      <p:cBhvr>
                                        <p:cTn id="72" dur="1" fill="hold">
                                          <p:stCondLst>
                                            <p:cond delay="0"/>
                                          </p:stCondLst>
                                        </p:cTn>
                                        <p:tgtEl>
                                          <p:spTgt spid="157704">
                                            <p:txEl>
                                              <p:pRg st="4" end="4"/>
                                            </p:txEl>
                                          </p:spTgt>
                                        </p:tgtEl>
                                        <p:attrNameLst>
                                          <p:attrName>style.visibility</p:attrName>
                                        </p:attrNameLst>
                                      </p:cBhvr>
                                      <p:to>
                                        <p:strVal val="visible"/>
                                      </p:to>
                                    </p:set>
                                    <p:anim calcmode="lin" valueType="num">
                                      <p:cBhvr>
                                        <p:cTn id="73" dur="500" fill="hold"/>
                                        <p:tgtEl>
                                          <p:spTgt spid="157704">
                                            <p:txEl>
                                              <p:pRg st="4" end="4"/>
                                            </p:txEl>
                                          </p:spTgt>
                                        </p:tgtEl>
                                        <p:attrNameLst>
                                          <p:attrName>ppt_x</p:attrName>
                                        </p:attrNameLst>
                                      </p:cBhvr>
                                      <p:tavLst>
                                        <p:tav tm="0">
                                          <p:val>
                                            <p:strVal val="#ppt_x-#ppt_w/2"/>
                                          </p:val>
                                        </p:tav>
                                        <p:tav tm="100000">
                                          <p:val>
                                            <p:strVal val="#ppt_x"/>
                                          </p:val>
                                        </p:tav>
                                      </p:tavLst>
                                    </p:anim>
                                    <p:anim calcmode="lin" valueType="num">
                                      <p:cBhvr>
                                        <p:cTn id="74" dur="500" fill="hold"/>
                                        <p:tgtEl>
                                          <p:spTgt spid="157704">
                                            <p:txEl>
                                              <p:pRg st="4" end="4"/>
                                            </p:txEl>
                                          </p:spTgt>
                                        </p:tgtEl>
                                        <p:attrNameLst>
                                          <p:attrName>ppt_y</p:attrName>
                                        </p:attrNameLst>
                                      </p:cBhvr>
                                      <p:tavLst>
                                        <p:tav tm="0">
                                          <p:val>
                                            <p:strVal val="#ppt_y"/>
                                          </p:val>
                                        </p:tav>
                                        <p:tav tm="100000">
                                          <p:val>
                                            <p:strVal val="#ppt_y"/>
                                          </p:val>
                                        </p:tav>
                                      </p:tavLst>
                                    </p:anim>
                                    <p:anim calcmode="lin" valueType="num">
                                      <p:cBhvr>
                                        <p:cTn id="75" dur="500" fill="hold"/>
                                        <p:tgtEl>
                                          <p:spTgt spid="157704">
                                            <p:txEl>
                                              <p:pRg st="4" end="4"/>
                                            </p:txEl>
                                          </p:spTgt>
                                        </p:tgtEl>
                                        <p:attrNameLst>
                                          <p:attrName>ppt_w</p:attrName>
                                        </p:attrNameLst>
                                      </p:cBhvr>
                                      <p:tavLst>
                                        <p:tav tm="0">
                                          <p:val>
                                            <p:fltVal val="0"/>
                                          </p:val>
                                        </p:tav>
                                        <p:tav tm="100000">
                                          <p:val>
                                            <p:strVal val="#ppt_w"/>
                                          </p:val>
                                        </p:tav>
                                      </p:tavLst>
                                    </p:anim>
                                    <p:anim calcmode="lin" valueType="num">
                                      <p:cBhvr>
                                        <p:cTn id="76" dur="500" fill="hold"/>
                                        <p:tgtEl>
                                          <p:spTgt spid="157704">
                                            <p:txEl>
                                              <p:pRg st="4" end="4"/>
                                            </p:txEl>
                                          </p:spTgt>
                                        </p:tgtEl>
                                        <p:attrNameLst>
                                          <p:attrName>ppt_h</p:attrName>
                                        </p:attrNameLst>
                                      </p:cBhvr>
                                      <p:tavLst>
                                        <p:tav tm="0">
                                          <p:val>
                                            <p:strVal val="#ppt_h"/>
                                          </p:val>
                                        </p:tav>
                                        <p:tav tm="100000">
                                          <p:val>
                                            <p:strVal val="#ppt_h"/>
                                          </p:val>
                                        </p:tav>
                                      </p:tavLst>
                                    </p:anim>
                                  </p:childTnLst>
                                </p:cTn>
                              </p:par>
                            </p:childTnLst>
                          </p:cTn>
                        </p:par>
                        <p:par>
                          <p:cTn id="77" fill="hold" nodeType="afterGroup">
                            <p:stCondLst>
                              <p:cond delay="1500"/>
                            </p:stCondLst>
                            <p:childTnLst>
                              <p:par>
                                <p:cTn id="78" presetID="1" presetClass="entr" presetSubtype="0" fill="hold" nodeType="afterEffect">
                                  <p:stCondLst>
                                    <p:cond delay="0"/>
                                  </p:stCondLst>
                                  <p:childTnLst>
                                    <p:set>
                                      <p:cBhvr>
                                        <p:cTn id="79" dur="1" fill="hold">
                                          <p:stCondLst>
                                            <p:cond delay="0"/>
                                          </p:stCondLst>
                                        </p:cTn>
                                        <p:tgtEl>
                                          <p:spTgt spid="157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3" grpId="0" build="p"/>
      <p:bldP spid="15770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2</a:t>
            </a:r>
          </a:p>
        </p:txBody>
      </p:sp>
      <p:sp>
        <p:nvSpPr>
          <p:cNvPr id="6" name="Slide Number Placeholder 5"/>
          <p:cNvSpPr>
            <a:spLocks noGrp="1"/>
          </p:cNvSpPr>
          <p:nvPr>
            <p:ph type="sldNum" sz="quarter" idx="12"/>
          </p:nvPr>
        </p:nvSpPr>
        <p:spPr/>
        <p:txBody>
          <a:bodyPr/>
          <a:lstStyle/>
          <a:p>
            <a:pPr>
              <a:defRPr/>
            </a:pPr>
            <a:fld id="{C52A9B88-68E4-F045-A397-4944CC74F257}" type="slidenum">
              <a:rPr lang="en-US"/>
              <a:pPr>
                <a:defRPr/>
              </a:pPr>
              <a:t>38</a:t>
            </a:fld>
            <a:endParaRPr lang="en-US"/>
          </a:p>
        </p:txBody>
      </p:sp>
      <p:sp>
        <p:nvSpPr>
          <p:cNvPr id="160770" name="Rectangle 2"/>
          <p:cNvSpPr>
            <a:spLocks noGrp="1" noChangeArrowheads="1"/>
          </p:cNvSpPr>
          <p:nvPr>
            <p:ph type="title"/>
          </p:nvPr>
        </p:nvSpPr>
        <p:spPr/>
        <p:txBody>
          <a:bodyPr/>
          <a:lstStyle/>
          <a:p>
            <a:pPr eaLnBrk="1" hangingPunct="1">
              <a:defRPr/>
            </a:pPr>
            <a:r>
              <a:rPr lang="en-US" smtClean="0">
                <a:cs typeface="+mj-cs"/>
              </a:rPr>
              <a:t>Cations</a:t>
            </a:r>
          </a:p>
        </p:txBody>
      </p:sp>
      <p:pic>
        <p:nvPicPr>
          <p:cNvPr id="160772" name="Picture 4" descr="MultiChargeCat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2200" y="1905000"/>
            <a:ext cx="4572000" cy="2511425"/>
          </a:xfrm>
        </p:spPr>
      </p:pic>
      <p:sp>
        <p:nvSpPr>
          <p:cNvPr id="160773" name="Text Box 5"/>
          <p:cNvSpPr txBox="1">
            <a:spLocks noChangeArrowheads="1"/>
          </p:cNvSpPr>
          <p:nvPr/>
        </p:nvSpPr>
        <p:spPr bwMode="auto">
          <a:xfrm>
            <a:off x="762000" y="4419600"/>
            <a:ext cx="7543800" cy="213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31775" indent="-231775">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buClr>
                <a:schemeClr val="folHlink"/>
              </a:buClr>
              <a:buSzPct val="60000"/>
              <a:buFont typeface="Wingdings" charset="0"/>
              <a:buChar char="n"/>
            </a:pPr>
            <a:r>
              <a:rPr lang="en-US" sz="1400"/>
              <a:t>Most of the metallic elements on the Periodic Table can form at least two DIFFERENT cations which have different charges (yellow highlighted elements)</a:t>
            </a:r>
          </a:p>
          <a:p>
            <a:pPr>
              <a:spcBef>
                <a:spcPct val="50000"/>
              </a:spcBef>
              <a:buClr>
                <a:schemeClr val="folHlink"/>
              </a:buClr>
              <a:buSzPct val="60000"/>
              <a:buFont typeface="Wingdings" charset="0"/>
              <a:buChar char="n"/>
            </a:pPr>
            <a:r>
              <a:rPr lang="en-US" sz="1400"/>
              <a:t>For example manganese can form manganese(II), Mn</a:t>
            </a:r>
            <a:r>
              <a:rPr lang="en-US" sz="1400" baseline="30000"/>
              <a:t>2+</a:t>
            </a:r>
            <a:r>
              <a:rPr lang="en-US" sz="1400"/>
              <a:t> or manganese(IV), Mn</a:t>
            </a:r>
            <a:r>
              <a:rPr lang="en-US" sz="1400" baseline="30000"/>
              <a:t>4+</a:t>
            </a:r>
            <a:r>
              <a:rPr lang="en-US" sz="1400"/>
              <a:t> or  manganese(VII), Mn</a:t>
            </a:r>
            <a:r>
              <a:rPr lang="en-US" sz="1400" baseline="30000"/>
              <a:t>7+</a:t>
            </a:r>
            <a:endParaRPr lang="en-US" sz="1400"/>
          </a:p>
          <a:p>
            <a:pPr>
              <a:spcBef>
                <a:spcPct val="50000"/>
              </a:spcBef>
              <a:buClr>
                <a:schemeClr val="folHlink"/>
              </a:buClr>
              <a:buSzPct val="60000"/>
              <a:buFont typeface="Wingdings" charset="0"/>
              <a:buChar char="n"/>
            </a:pPr>
            <a:r>
              <a:rPr lang="en-US" sz="1400"/>
              <a:t>To name cations where there is more than one possible charge for the ion you need to use Roman numerals and parentheses like in the manganese case above</a:t>
            </a:r>
          </a:p>
          <a:p>
            <a:pPr>
              <a:spcBef>
                <a:spcPct val="50000"/>
              </a:spcBef>
              <a:buClr>
                <a:schemeClr val="folHlink"/>
              </a:buClr>
              <a:buSzPct val="60000"/>
              <a:buFont typeface="Wingdings" charset="0"/>
              <a:buChar char="n"/>
            </a:pPr>
            <a:r>
              <a:rPr lang="en-US" sz="1400"/>
              <a:t>If a cation </a:t>
            </a:r>
            <a:r>
              <a:rPr lang="en-US" sz="1400" u="sng"/>
              <a:t>is made from an alkalai metal, an alkaline earth metal, or aluminum</a:t>
            </a:r>
            <a:r>
              <a:rPr lang="en-US" sz="1400"/>
              <a:t> you are </a:t>
            </a:r>
            <a:r>
              <a:rPr lang="en-US" sz="1400" u="sng"/>
              <a:t>NOT ALLOWED</a:t>
            </a:r>
            <a:r>
              <a:rPr lang="en-US" sz="1400"/>
              <a:t> to use Roman numerals in parentheses.</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1000"/>
                                  </p:stCondLst>
                                  <p:childTnLst>
                                    <p:set>
                                      <p:cBhvr>
                                        <p:cTn id="6" dur="1" fill="hold">
                                          <p:stCondLst>
                                            <p:cond delay="0"/>
                                          </p:stCondLst>
                                        </p:cTn>
                                        <p:tgtEl>
                                          <p:spTgt spid="160773">
                                            <p:txEl>
                                              <p:pRg st="0" end="0"/>
                                            </p:txEl>
                                          </p:spTgt>
                                        </p:tgtEl>
                                        <p:attrNameLst>
                                          <p:attrName>style.visibility</p:attrName>
                                        </p:attrNameLst>
                                      </p:cBhvr>
                                      <p:to>
                                        <p:strVal val="visible"/>
                                      </p:to>
                                    </p:set>
                                    <p:anim calcmode="lin" valueType="num">
                                      <p:cBhvr>
                                        <p:cTn id="7" dur="500" fill="hold"/>
                                        <p:tgtEl>
                                          <p:spTgt spid="16077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6077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6077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6077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60773">
                                            <p:txEl>
                                              <p:pRg st="0" end="0"/>
                                            </p:txEl>
                                          </p:spTgt>
                                        </p:tgtEl>
                                      </p:cBhvr>
                                    </p:animEffect>
                                  </p:childTnLst>
                                </p:cTn>
                              </p:par>
                            </p:childTnLst>
                          </p:cTn>
                        </p:par>
                        <p:par>
                          <p:cTn id="12" fill="hold" nodeType="afterGroup">
                            <p:stCondLst>
                              <p:cond delay="1500"/>
                            </p:stCondLst>
                            <p:childTnLst>
                              <p:par>
                                <p:cTn id="13" presetID="54" presetClass="entr" presetSubtype="0" accel="100000" fill="hold" grpId="0" nodeType="afterEffect">
                                  <p:stCondLst>
                                    <p:cond delay="1000"/>
                                  </p:stCondLst>
                                  <p:childTnLst>
                                    <p:set>
                                      <p:cBhvr>
                                        <p:cTn id="14" dur="1" fill="hold">
                                          <p:stCondLst>
                                            <p:cond delay="0"/>
                                          </p:stCondLst>
                                        </p:cTn>
                                        <p:tgtEl>
                                          <p:spTgt spid="160773">
                                            <p:txEl>
                                              <p:pRg st="1" end="1"/>
                                            </p:txEl>
                                          </p:spTgt>
                                        </p:tgtEl>
                                        <p:attrNameLst>
                                          <p:attrName>style.visibility</p:attrName>
                                        </p:attrNameLst>
                                      </p:cBhvr>
                                      <p:to>
                                        <p:strVal val="visible"/>
                                      </p:to>
                                    </p:set>
                                    <p:anim calcmode="lin" valueType="num">
                                      <p:cBhvr>
                                        <p:cTn id="15" dur="500" fill="hold"/>
                                        <p:tgtEl>
                                          <p:spTgt spid="160773">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160773">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160773">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160773">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160773">
                                            <p:txEl>
                                              <p:pRg st="1" end="1"/>
                                            </p:txEl>
                                          </p:spTgt>
                                        </p:tgtEl>
                                      </p:cBhvr>
                                    </p:animEffect>
                                  </p:childTnLst>
                                </p:cTn>
                              </p:par>
                            </p:childTnLst>
                          </p:cTn>
                        </p:par>
                        <p:par>
                          <p:cTn id="20" fill="hold" nodeType="afterGroup">
                            <p:stCondLst>
                              <p:cond delay="3000"/>
                            </p:stCondLst>
                            <p:childTnLst>
                              <p:par>
                                <p:cTn id="21" presetID="54" presetClass="entr" presetSubtype="0" accel="100000" fill="hold" grpId="0" nodeType="afterEffect">
                                  <p:stCondLst>
                                    <p:cond delay="1000"/>
                                  </p:stCondLst>
                                  <p:childTnLst>
                                    <p:set>
                                      <p:cBhvr>
                                        <p:cTn id="22" dur="1" fill="hold">
                                          <p:stCondLst>
                                            <p:cond delay="0"/>
                                          </p:stCondLst>
                                        </p:cTn>
                                        <p:tgtEl>
                                          <p:spTgt spid="160773">
                                            <p:txEl>
                                              <p:pRg st="2" end="2"/>
                                            </p:txEl>
                                          </p:spTgt>
                                        </p:tgtEl>
                                        <p:attrNameLst>
                                          <p:attrName>style.visibility</p:attrName>
                                        </p:attrNameLst>
                                      </p:cBhvr>
                                      <p:to>
                                        <p:strVal val="visible"/>
                                      </p:to>
                                    </p:set>
                                    <p:anim calcmode="lin" valueType="num">
                                      <p:cBhvr>
                                        <p:cTn id="23" dur="500" fill="hold"/>
                                        <p:tgtEl>
                                          <p:spTgt spid="160773">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160773">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160773">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160773">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160773">
                                            <p:txEl>
                                              <p:pRg st="2" end="2"/>
                                            </p:txEl>
                                          </p:spTgt>
                                        </p:tgtEl>
                                      </p:cBhvr>
                                    </p:animEffect>
                                  </p:childTnLst>
                                </p:cTn>
                              </p:par>
                            </p:childTnLst>
                          </p:cTn>
                        </p:par>
                        <p:par>
                          <p:cTn id="28" fill="hold" nodeType="afterGroup">
                            <p:stCondLst>
                              <p:cond delay="4500"/>
                            </p:stCondLst>
                            <p:childTnLst>
                              <p:par>
                                <p:cTn id="29" presetID="54" presetClass="entr" presetSubtype="0" accel="100000" fill="hold" grpId="0" nodeType="afterEffect">
                                  <p:stCondLst>
                                    <p:cond delay="1000"/>
                                  </p:stCondLst>
                                  <p:childTnLst>
                                    <p:set>
                                      <p:cBhvr>
                                        <p:cTn id="30" dur="1" fill="hold">
                                          <p:stCondLst>
                                            <p:cond delay="0"/>
                                          </p:stCondLst>
                                        </p:cTn>
                                        <p:tgtEl>
                                          <p:spTgt spid="160773">
                                            <p:txEl>
                                              <p:pRg st="3" end="3"/>
                                            </p:txEl>
                                          </p:spTgt>
                                        </p:tgtEl>
                                        <p:attrNameLst>
                                          <p:attrName>style.visibility</p:attrName>
                                        </p:attrNameLst>
                                      </p:cBhvr>
                                      <p:to>
                                        <p:strVal val="visible"/>
                                      </p:to>
                                    </p:set>
                                    <p:anim calcmode="lin" valueType="num">
                                      <p:cBhvr>
                                        <p:cTn id="31" dur="500" fill="hold"/>
                                        <p:tgtEl>
                                          <p:spTgt spid="160773">
                                            <p:txEl>
                                              <p:pRg st="3" end="3"/>
                                            </p:txEl>
                                          </p:spTgt>
                                        </p:tgtEl>
                                        <p:attrNameLst>
                                          <p:attrName>ppt_w</p:attrName>
                                        </p:attrNameLst>
                                      </p:cBhvr>
                                      <p:tavLst>
                                        <p:tav tm="0">
                                          <p:val>
                                            <p:strVal val="#ppt_w*0.05"/>
                                          </p:val>
                                        </p:tav>
                                        <p:tav tm="100000">
                                          <p:val>
                                            <p:strVal val="#ppt_w"/>
                                          </p:val>
                                        </p:tav>
                                      </p:tavLst>
                                    </p:anim>
                                    <p:anim calcmode="lin" valueType="num">
                                      <p:cBhvr>
                                        <p:cTn id="32" dur="500" fill="hold"/>
                                        <p:tgtEl>
                                          <p:spTgt spid="160773">
                                            <p:txEl>
                                              <p:pRg st="3" end="3"/>
                                            </p:txEl>
                                          </p:spTgt>
                                        </p:tgtEl>
                                        <p:attrNameLst>
                                          <p:attrName>ppt_h</p:attrName>
                                        </p:attrNameLst>
                                      </p:cBhvr>
                                      <p:tavLst>
                                        <p:tav tm="0">
                                          <p:val>
                                            <p:strVal val="#ppt_h"/>
                                          </p:val>
                                        </p:tav>
                                        <p:tav tm="100000">
                                          <p:val>
                                            <p:strVal val="#ppt_h"/>
                                          </p:val>
                                        </p:tav>
                                      </p:tavLst>
                                    </p:anim>
                                    <p:anim calcmode="lin" valueType="num">
                                      <p:cBhvr>
                                        <p:cTn id="33" dur="500" fill="hold"/>
                                        <p:tgtEl>
                                          <p:spTgt spid="160773">
                                            <p:txEl>
                                              <p:pRg st="3" end="3"/>
                                            </p:txEl>
                                          </p:spTgt>
                                        </p:tgtEl>
                                        <p:attrNameLst>
                                          <p:attrName>ppt_x</p:attrName>
                                        </p:attrNameLst>
                                      </p:cBhvr>
                                      <p:tavLst>
                                        <p:tav tm="0">
                                          <p:val>
                                            <p:strVal val="#ppt_x-.2"/>
                                          </p:val>
                                        </p:tav>
                                        <p:tav tm="100000">
                                          <p:val>
                                            <p:strVal val="#ppt_x"/>
                                          </p:val>
                                        </p:tav>
                                      </p:tavLst>
                                    </p:anim>
                                    <p:anim calcmode="lin" valueType="num">
                                      <p:cBhvr>
                                        <p:cTn id="34" dur="500" fill="hold"/>
                                        <p:tgtEl>
                                          <p:spTgt spid="160773">
                                            <p:txEl>
                                              <p:pRg st="3" end="3"/>
                                            </p:txEl>
                                          </p:spTgt>
                                        </p:tgtEl>
                                        <p:attrNameLst>
                                          <p:attrName>ppt_y</p:attrName>
                                        </p:attrNameLst>
                                      </p:cBhvr>
                                      <p:tavLst>
                                        <p:tav tm="0">
                                          <p:val>
                                            <p:strVal val="#ppt_y"/>
                                          </p:val>
                                        </p:tav>
                                        <p:tav tm="100000">
                                          <p:val>
                                            <p:strVal val="#ppt_y"/>
                                          </p:val>
                                        </p:tav>
                                      </p:tavLst>
                                    </p:anim>
                                    <p:animEffect transition="in" filter="fade">
                                      <p:cBhvr>
                                        <p:cTn id="35" dur="500"/>
                                        <p:tgtEl>
                                          <p:spTgt spid="1607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Chapter 2</a:t>
            </a:r>
          </a:p>
        </p:txBody>
      </p:sp>
      <p:sp>
        <p:nvSpPr>
          <p:cNvPr id="5" name="Slide Number Placeholder 5"/>
          <p:cNvSpPr>
            <a:spLocks noGrp="1"/>
          </p:cNvSpPr>
          <p:nvPr>
            <p:ph type="sldNum" sz="quarter" idx="12"/>
          </p:nvPr>
        </p:nvSpPr>
        <p:spPr/>
        <p:txBody>
          <a:bodyPr/>
          <a:lstStyle/>
          <a:p>
            <a:pPr>
              <a:defRPr/>
            </a:pPr>
            <a:fld id="{88CBEE7F-FAA8-9142-816C-DD61D119313B}" type="slidenum">
              <a:rPr lang="en-US"/>
              <a:pPr>
                <a:defRPr/>
              </a:pPr>
              <a:t>39</a:t>
            </a:fld>
            <a:endParaRPr lang="en-US"/>
          </a:p>
        </p:txBody>
      </p:sp>
      <p:sp>
        <p:nvSpPr>
          <p:cNvPr id="162818" name="Rectangle 2"/>
          <p:cNvSpPr>
            <a:spLocks noGrp="1" noChangeArrowheads="1"/>
          </p:cNvSpPr>
          <p:nvPr>
            <p:ph type="title"/>
          </p:nvPr>
        </p:nvSpPr>
        <p:spPr/>
        <p:txBody>
          <a:bodyPr/>
          <a:lstStyle/>
          <a:p>
            <a:pPr eaLnBrk="1" hangingPunct="1">
              <a:defRPr/>
            </a:pPr>
            <a:r>
              <a:rPr lang="en-US" smtClean="0">
                <a:cs typeface="+mj-cs"/>
              </a:rPr>
              <a:t>Other Cations</a:t>
            </a:r>
          </a:p>
        </p:txBody>
      </p:sp>
      <p:sp>
        <p:nvSpPr>
          <p:cNvPr id="81924" name="Text Box 4"/>
          <p:cNvSpPr txBox="1">
            <a:spLocks noChangeArrowheads="1"/>
          </p:cNvSpPr>
          <p:nvPr/>
        </p:nvSpPr>
        <p:spPr bwMode="auto">
          <a:xfrm>
            <a:off x="685800" y="2590800"/>
            <a:ext cx="7543800" cy="168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31775" indent="-231775">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buClr>
                <a:schemeClr val="folHlink"/>
              </a:buClr>
              <a:buSzPct val="60000"/>
              <a:buFont typeface="Wingdings" charset="0"/>
              <a:buChar char="n"/>
            </a:pPr>
            <a:r>
              <a:rPr lang="en-US"/>
              <a:t>Hydronium, H</a:t>
            </a:r>
            <a:r>
              <a:rPr lang="en-US" baseline="-25000"/>
              <a:t>3</a:t>
            </a:r>
            <a:r>
              <a:rPr lang="en-US"/>
              <a:t>O</a:t>
            </a:r>
            <a:r>
              <a:rPr lang="en-US" baseline="30000"/>
              <a:t>+</a:t>
            </a:r>
            <a:endParaRPr lang="en-US"/>
          </a:p>
          <a:p>
            <a:pPr>
              <a:spcBef>
                <a:spcPct val="50000"/>
              </a:spcBef>
              <a:buClr>
                <a:schemeClr val="folHlink"/>
              </a:buClr>
              <a:buSzPct val="60000"/>
              <a:buFont typeface="Wingdings" charset="0"/>
              <a:buChar char="n"/>
            </a:pPr>
            <a:r>
              <a:rPr lang="en-US"/>
              <a:t>Ammonium, NH</a:t>
            </a:r>
            <a:r>
              <a:rPr lang="en-US" baseline="-25000"/>
              <a:t>4</a:t>
            </a:r>
            <a:r>
              <a:rPr lang="en-US" baseline="30000"/>
              <a:t>+</a:t>
            </a:r>
            <a:endParaRPr lang="en-US"/>
          </a:p>
          <a:p>
            <a:pPr>
              <a:spcBef>
                <a:spcPct val="50000"/>
              </a:spcBef>
              <a:buClr>
                <a:schemeClr val="folHlink"/>
              </a:buClr>
              <a:buSzPct val="60000"/>
              <a:buFont typeface="Wingdings" charset="0"/>
              <a:buChar char="n"/>
            </a:pPr>
            <a:r>
              <a:rPr lang="en-US"/>
              <a:t>Mercury(I), Hg</a:t>
            </a:r>
            <a:r>
              <a:rPr lang="en-US" baseline="-25000"/>
              <a:t>2</a:t>
            </a:r>
            <a:r>
              <a:rPr lang="en-US" baseline="30000"/>
              <a:t>2+</a:t>
            </a:r>
            <a:r>
              <a:rPr lang="en-US"/>
              <a:t> (two mercury ions each with +1 charge get together and form a covalent bond - mercury(I) ions always occur as bonded pairs, Hg</a:t>
            </a:r>
            <a:r>
              <a:rPr lang="en-US" baseline="30000"/>
              <a:t>+</a:t>
            </a:r>
            <a:r>
              <a:rPr lang="en-US"/>
              <a:t>-Hg</a:t>
            </a:r>
            <a:r>
              <a:rPr lang="en-US" baseline="30000"/>
              <a:t>+</a:t>
            </a:r>
            <a:r>
              <a:rPr lang="en-US"/>
              <a:t>)</a:t>
            </a:r>
          </a:p>
          <a:p>
            <a:pPr>
              <a:spcBef>
                <a:spcPct val="50000"/>
              </a:spcBef>
              <a:buClr>
                <a:schemeClr val="folHlink"/>
              </a:buClr>
              <a:buSzPct val="60000"/>
              <a:buFont typeface="Wingdings" charset="0"/>
              <a:buChar char="n"/>
            </a:pPr>
            <a:endParaRPr lang="en-US"/>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2</a:t>
            </a:r>
          </a:p>
        </p:txBody>
      </p:sp>
      <p:sp>
        <p:nvSpPr>
          <p:cNvPr id="6" name="Slide Number Placeholder 5"/>
          <p:cNvSpPr>
            <a:spLocks noGrp="1"/>
          </p:cNvSpPr>
          <p:nvPr>
            <p:ph type="sldNum" sz="quarter" idx="12"/>
          </p:nvPr>
        </p:nvSpPr>
        <p:spPr/>
        <p:txBody>
          <a:bodyPr/>
          <a:lstStyle/>
          <a:p>
            <a:pPr>
              <a:defRPr/>
            </a:pPr>
            <a:fld id="{CE486CD8-8B2E-E94B-9517-07231B155D51}" type="slidenum">
              <a:rPr lang="en-US"/>
              <a:pPr>
                <a:defRPr/>
              </a:pPr>
              <a:t>4</a:t>
            </a:fld>
            <a:endParaRPr lang="en-US"/>
          </a:p>
        </p:txBody>
      </p:sp>
      <p:sp>
        <p:nvSpPr>
          <p:cNvPr id="22530" name="Rectangle 2"/>
          <p:cNvSpPr>
            <a:spLocks noGrp="1" noChangeArrowheads="1"/>
          </p:cNvSpPr>
          <p:nvPr>
            <p:ph type="title"/>
          </p:nvPr>
        </p:nvSpPr>
        <p:spPr/>
        <p:txBody>
          <a:bodyPr/>
          <a:lstStyle/>
          <a:p>
            <a:pPr eaLnBrk="1" hangingPunct="1">
              <a:defRPr/>
            </a:pPr>
            <a:r>
              <a:rPr lang="en-US" smtClean="0">
                <a:cs typeface="+mj-cs"/>
              </a:rPr>
              <a:t>Dalton</a:t>
            </a:r>
            <a:r>
              <a:rPr lang="ja-JP" altLang="en-US" smtClean="0">
                <a:latin typeface="Arial"/>
                <a:cs typeface="+mj-cs"/>
              </a:rPr>
              <a:t>’</a:t>
            </a:r>
            <a:r>
              <a:rPr lang="en-US" smtClean="0">
                <a:cs typeface="+mj-cs"/>
              </a:rPr>
              <a:t>s Postulates</a:t>
            </a:r>
          </a:p>
        </p:txBody>
      </p:sp>
      <p:sp>
        <p:nvSpPr>
          <p:cNvPr id="22531" name="Rectangle 3"/>
          <p:cNvSpPr>
            <a:spLocks noGrp="1" noChangeArrowheads="1"/>
          </p:cNvSpPr>
          <p:nvPr>
            <p:ph type="body" idx="1"/>
          </p:nvPr>
        </p:nvSpPr>
        <p:spPr>
          <a:xfrm>
            <a:off x="152400" y="2057400"/>
            <a:ext cx="8305800" cy="1828800"/>
          </a:xfrm>
        </p:spPr>
        <p:txBody>
          <a:bodyPr/>
          <a:lstStyle/>
          <a:p>
            <a:pPr marL="609600" indent="-609600" eaLnBrk="1" hangingPunct="1">
              <a:buClr>
                <a:srgbClr val="C82E32"/>
              </a:buClr>
              <a:buFont typeface="Wingdings" charset="0"/>
              <a:buNone/>
              <a:defRPr/>
            </a:pPr>
            <a:r>
              <a:rPr lang="en-US" smtClean="0">
                <a:cs typeface="+mn-cs"/>
              </a:rPr>
              <a:t>	</a:t>
            </a:r>
            <a:r>
              <a:rPr lang="en-US" b="1" smtClean="0">
                <a:latin typeface="Times New Roman" charset="0"/>
                <a:cs typeface="+mn-cs"/>
              </a:rPr>
              <a:t>All </a:t>
            </a:r>
            <a:r>
              <a:rPr lang="en-US" b="1" u="sng" smtClean="0">
                <a:solidFill>
                  <a:srgbClr val="0000FF"/>
                </a:solidFill>
                <a:latin typeface="Times New Roman" charset="0"/>
                <a:cs typeface="+mn-cs"/>
              </a:rPr>
              <a:t>atoms</a:t>
            </a:r>
            <a:r>
              <a:rPr lang="en-US" smtClean="0">
                <a:latin typeface="Times New Roman" charset="0"/>
                <a:cs typeface="+mn-cs"/>
              </a:rPr>
              <a:t> </a:t>
            </a:r>
            <a:r>
              <a:rPr lang="en-US" b="1" smtClean="0">
                <a:latin typeface="Times New Roman" charset="0"/>
                <a:cs typeface="+mn-cs"/>
              </a:rPr>
              <a:t>of a given </a:t>
            </a:r>
            <a:r>
              <a:rPr lang="en-US" b="1" u="sng" smtClean="0">
                <a:solidFill>
                  <a:srgbClr val="FF0000"/>
                </a:solidFill>
                <a:latin typeface="Times New Roman" charset="0"/>
                <a:cs typeface="+mn-cs"/>
              </a:rPr>
              <a:t>element</a:t>
            </a:r>
            <a:r>
              <a:rPr lang="en-US" smtClean="0">
                <a:latin typeface="Times New Roman" charset="0"/>
                <a:cs typeface="+mn-cs"/>
              </a:rPr>
              <a:t> </a:t>
            </a:r>
            <a:r>
              <a:rPr lang="en-US" b="1" smtClean="0">
                <a:latin typeface="Times New Roman" charset="0"/>
                <a:cs typeface="+mn-cs"/>
              </a:rPr>
              <a:t>have identical chemical properties. Atoms of different elements have distinct properties.</a:t>
            </a:r>
          </a:p>
        </p:txBody>
      </p:sp>
      <p:pic>
        <p:nvPicPr>
          <p:cNvPr id="10245" name="Picture 4" descr="John Da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191000"/>
            <a:ext cx="1879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Chapter 2</a:t>
            </a:r>
          </a:p>
        </p:txBody>
      </p:sp>
      <p:sp>
        <p:nvSpPr>
          <p:cNvPr id="5" name="Slide Number Placeholder 5"/>
          <p:cNvSpPr>
            <a:spLocks noGrp="1"/>
          </p:cNvSpPr>
          <p:nvPr>
            <p:ph type="sldNum" sz="quarter" idx="12"/>
          </p:nvPr>
        </p:nvSpPr>
        <p:spPr/>
        <p:txBody>
          <a:bodyPr/>
          <a:lstStyle/>
          <a:p>
            <a:pPr>
              <a:defRPr/>
            </a:pPr>
            <a:fld id="{E2BE928C-C3B0-524B-9BC7-0168119547C5}" type="slidenum">
              <a:rPr lang="en-US"/>
              <a:pPr>
                <a:defRPr/>
              </a:pPr>
              <a:t>40</a:t>
            </a:fld>
            <a:endParaRPr lang="en-US"/>
          </a:p>
        </p:txBody>
      </p:sp>
      <p:sp>
        <p:nvSpPr>
          <p:cNvPr id="144386" name="Rectangle 2"/>
          <p:cNvSpPr>
            <a:spLocks noGrp="1" noChangeArrowheads="1"/>
          </p:cNvSpPr>
          <p:nvPr>
            <p:ph type="title"/>
          </p:nvPr>
        </p:nvSpPr>
        <p:spPr/>
        <p:txBody>
          <a:bodyPr/>
          <a:lstStyle/>
          <a:p>
            <a:pPr eaLnBrk="1" hangingPunct="1">
              <a:defRPr/>
            </a:pPr>
            <a:r>
              <a:rPr lang="en-US" smtClean="0">
                <a:cs typeface="+mj-cs"/>
              </a:rPr>
              <a:t>Naming Ionic Compounds</a:t>
            </a:r>
          </a:p>
        </p:txBody>
      </p:sp>
      <p:sp>
        <p:nvSpPr>
          <p:cNvPr id="144390" name="Text Box 6"/>
          <p:cNvSpPr txBox="1">
            <a:spLocks noChangeArrowheads="1"/>
          </p:cNvSpPr>
          <p:nvPr/>
        </p:nvSpPr>
        <p:spPr bwMode="auto">
          <a:xfrm>
            <a:off x="762000" y="2514600"/>
            <a:ext cx="7543800" cy="363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31775" indent="-231775">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buClr>
                <a:schemeClr val="folHlink"/>
              </a:buClr>
              <a:buSzPct val="60000"/>
              <a:buFont typeface="Wingdings" charset="0"/>
              <a:buChar char="n"/>
            </a:pPr>
            <a:r>
              <a:rPr lang="en-US"/>
              <a:t>To name an ionic compound first make sure the compound is </a:t>
            </a:r>
            <a:r>
              <a:rPr lang="en-US" u="sng"/>
              <a:t>NOT A MOLECULAR COMPOUND</a:t>
            </a:r>
            <a:r>
              <a:rPr lang="en-US"/>
              <a:t>!</a:t>
            </a:r>
          </a:p>
          <a:p>
            <a:pPr>
              <a:spcBef>
                <a:spcPct val="50000"/>
              </a:spcBef>
              <a:buClr>
                <a:schemeClr val="folHlink"/>
              </a:buClr>
              <a:buSzPct val="60000"/>
              <a:buFont typeface="Wingdings" charset="0"/>
              <a:buChar char="n"/>
            </a:pPr>
            <a:r>
              <a:rPr lang="en-US"/>
              <a:t>Molecular compounds are made from nonmetals (including H) and metalloids </a:t>
            </a:r>
            <a:r>
              <a:rPr lang="en-US" u="sng"/>
              <a:t>ONLY</a:t>
            </a:r>
            <a:r>
              <a:rPr lang="en-US"/>
              <a:t> (no metals)</a:t>
            </a:r>
            <a:endParaRPr lang="en-US" u="sng"/>
          </a:p>
          <a:p>
            <a:pPr>
              <a:spcBef>
                <a:spcPct val="50000"/>
              </a:spcBef>
              <a:buClr>
                <a:schemeClr val="folHlink"/>
              </a:buClr>
              <a:buSzPct val="60000"/>
              <a:buFont typeface="Wingdings" charset="0"/>
              <a:buChar char="n"/>
            </a:pPr>
            <a:r>
              <a:rPr lang="en-US"/>
              <a:t>Ionic compounds have to have metals AND nonmetals in the formula or ammonium, NH</a:t>
            </a:r>
            <a:r>
              <a:rPr lang="en-US" baseline="-25000"/>
              <a:t>4</a:t>
            </a:r>
            <a:r>
              <a:rPr lang="en-US"/>
              <a:t>, with other nonmetal elements elsewhere in the formula</a:t>
            </a:r>
          </a:p>
          <a:p>
            <a:pPr>
              <a:spcBef>
                <a:spcPct val="50000"/>
              </a:spcBef>
              <a:buClr>
                <a:schemeClr val="folHlink"/>
              </a:buClr>
              <a:buSzPct val="60000"/>
              <a:buFont typeface="Wingdings" charset="0"/>
              <a:buChar char="n"/>
            </a:pPr>
            <a:r>
              <a:rPr lang="en-US"/>
              <a:t>If you are sure you have an ionic compound name the metal (or ammonium) first and then name the anion in a separate word</a:t>
            </a:r>
          </a:p>
          <a:p>
            <a:pPr>
              <a:spcBef>
                <a:spcPct val="50000"/>
              </a:spcBef>
              <a:buClr>
                <a:schemeClr val="folHlink"/>
              </a:buClr>
              <a:buSzPct val="60000"/>
              <a:buFont typeface="Wingdings" charset="0"/>
              <a:buChar char="n"/>
            </a:pPr>
            <a:r>
              <a:rPr lang="en-US"/>
              <a:t>Example: the ionic compound made from Fe</a:t>
            </a:r>
            <a:r>
              <a:rPr lang="en-US" baseline="30000"/>
              <a:t>3+</a:t>
            </a:r>
            <a:r>
              <a:rPr lang="en-US"/>
              <a:t> and SO</a:t>
            </a:r>
            <a:r>
              <a:rPr lang="en-US" baseline="-25000"/>
              <a:t>4</a:t>
            </a:r>
            <a:r>
              <a:rPr lang="en-US" baseline="30000"/>
              <a:t>2-</a:t>
            </a:r>
            <a:r>
              <a:rPr lang="en-US"/>
              <a:t> is iron(III) sulfate, Fe</a:t>
            </a:r>
            <a:r>
              <a:rPr lang="en-US" baseline="-25000"/>
              <a:t>2</a:t>
            </a:r>
            <a:r>
              <a:rPr lang="en-US"/>
              <a:t>(SO</a:t>
            </a:r>
            <a:r>
              <a:rPr lang="en-US" baseline="-25000"/>
              <a:t>4</a:t>
            </a:r>
            <a:r>
              <a:rPr lang="en-US"/>
              <a:t>)</a:t>
            </a:r>
            <a:r>
              <a:rPr lang="en-US" baseline="-25000"/>
              <a:t>3</a:t>
            </a:r>
          </a:p>
          <a:p>
            <a:pPr>
              <a:spcBef>
                <a:spcPct val="50000"/>
              </a:spcBef>
              <a:buClr>
                <a:schemeClr val="folHlink"/>
              </a:buClr>
              <a:buSzPct val="60000"/>
              <a:buFont typeface="Wingdings" charset="0"/>
              <a:buChar char="n"/>
            </a:pPr>
            <a:r>
              <a:rPr lang="en-US"/>
              <a:t>On the other hand the ionic compound made from Al</a:t>
            </a:r>
            <a:r>
              <a:rPr lang="en-US" baseline="30000"/>
              <a:t>3+</a:t>
            </a:r>
            <a:r>
              <a:rPr lang="en-US"/>
              <a:t> and SO</a:t>
            </a:r>
            <a:r>
              <a:rPr lang="en-US" baseline="-25000"/>
              <a:t>4</a:t>
            </a:r>
            <a:r>
              <a:rPr lang="en-US" baseline="30000"/>
              <a:t>2-</a:t>
            </a:r>
            <a:r>
              <a:rPr lang="en-US"/>
              <a:t> is aluminum sulfate, Al</a:t>
            </a:r>
            <a:r>
              <a:rPr lang="en-US" baseline="-25000"/>
              <a:t>2</a:t>
            </a:r>
            <a:r>
              <a:rPr lang="en-US"/>
              <a:t>(SO</a:t>
            </a:r>
            <a:r>
              <a:rPr lang="en-US" baseline="-25000"/>
              <a:t>4</a:t>
            </a:r>
            <a:r>
              <a:rPr lang="en-US"/>
              <a:t>)</a:t>
            </a:r>
            <a:r>
              <a:rPr lang="en-US" baseline="-25000"/>
              <a:t>3</a:t>
            </a:r>
            <a:r>
              <a:rPr lang="en-US"/>
              <a:t>, </a:t>
            </a:r>
            <a:r>
              <a:rPr lang="en-US" u="sng"/>
              <a:t>NOT</a:t>
            </a:r>
            <a:r>
              <a:rPr lang="en-US"/>
              <a:t> aluminum(III) sulfate!!</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44390">
                                            <p:txEl>
                                              <p:pRg st="0" end="0"/>
                                            </p:txEl>
                                          </p:spTgt>
                                        </p:tgtEl>
                                        <p:attrNameLst>
                                          <p:attrName>style.visibility</p:attrName>
                                        </p:attrNameLst>
                                      </p:cBhvr>
                                      <p:to>
                                        <p:strVal val="visible"/>
                                      </p:to>
                                    </p:set>
                                    <p:anim calcmode="lin" valueType="num">
                                      <p:cBhvr additive="base">
                                        <p:cTn id="7" dur="500" fill="hold"/>
                                        <p:tgtEl>
                                          <p:spTgt spid="14439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4390">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144390">
                                            <p:txEl>
                                              <p:pRg st="1" end="1"/>
                                            </p:txEl>
                                          </p:spTgt>
                                        </p:tgtEl>
                                        <p:attrNameLst>
                                          <p:attrName>style.visibility</p:attrName>
                                        </p:attrNameLst>
                                      </p:cBhvr>
                                      <p:to>
                                        <p:strVal val="visible"/>
                                      </p:to>
                                    </p:set>
                                    <p:anim calcmode="lin" valueType="num">
                                      <p:cBhvr additive="base">
                                        <p:cTn id="12" dur="500" fill="hold"/>
                                        <p:tgtEl>
                                          <p:spTgt spid="144390">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4390">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144390">
                                            <p:txEl>
                                              <p:pRg st="2" end="2"/>
                                            </p:txEl>
                                          </p:spTgt>
                                        </p:tgtEl>
                                        <p:attrNameLst>
                                          <p:attrName>style.visibility</p:attrName>
                                        </p:attrNameLst>
                                      </p:cBhvr>
                                      <p:to>
                                        <p:strVal val="visible"/>
                                      </p:to>
                                    </p:set>
                                    <p:anim calcmode="lin" valueType="num">
                                      <p:cBhvr additive="base">
                                        <p:cTn id="17" dur="500" fill="hold"/>
                                        <p:tgtEl>
                                          <p:spTgt spid="14439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4390">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500"/>
                            </p:stCondLst>
                            <p:childTnLst>
                              <p:par>
                                <p:cTn id="20" presetID="2" presetClass="entr" presetSubtype="8" fill="hold" grpId="0" nodeType="afterEffect">
                                  <p:stCondLst>
                                    <p:cond delay="1000"/>
                                  </p:stCondLst>
                                  <p:childTnLst>
                                    <p:set>
                                      <p:cBhvr>
                                        <p:cTn id="21" dur="1" fill="hold">
                                          <p:stCondLst>
                                            <p:cond delay="0"/>
                                          </p:stCondLst>
                                        </p:cTn>
                                        <p:tgtEl>
                                          <p:spTgt spid="144390">
                                            <p:txEl>
                                              <p:pRg st="3" end="3"/>
                                            </p:txEl>
                                          </p:spTgt>
                                        </p:tgtEl>
                                        <p:attrNameLst>
                                          <p:attrName>style.visibility</p:attrName>
                                        </p:attrNameLst>
                                      </p:cBhvr>
                                      <p:to>
                                        <p:strVal val="visible"/>
                                      </p:to>
                                    </p:set>
                                    <p:anim calcmode="lin" valueType="num">
                                      <p:cBhvr additive="base">
                                        <p:cTn id="22" dur="500" fill="hold"/>
                                        <p:tgtEl>
                                          <p:spTgt spid="144390">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44390">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6000"/>
                            </p:stCondLst>
                            <p:childTnLst>
                              <p:par>
                                <p:cTn id="25" presetID="2" presetClass="entr" presetSubtype="8" fill="hold" grpId="0" nodeType="afterEffect">
                                  <p:stCondLst>
                                    <p:cond delay="1000"/>
                                  </p:stCondLst>
                                  <p:childTnLst>
                                    <p:set>
                                      <p:cBhvr>
                                        <p:cTn id="26" dur="1" fill="hold">
                                          <p:stCondLst>
                                            <p:cond delay="0"/>
                                          </p:stCondLst>
                                        </p:cTn>
                                        <p:tgtEl>
                                          <p:spTgt spid="144390">
                                            <p:txEl>
                                              <p:pRg st="4" end="4"/>
                                            </p:txEl>
                                          </p:spTgt>
                                        </p:tgtEl>
                                        <p:attrNameLst>
                                          <p:attrName>style.visibility</p:attrName>
                                        </p:attrNameLst>
                                      </p:cBhvr>
                                      <p:to>
                                        <p:strVal val="visible"/>
                                      </p:to>
                                    </p:set>
                                    <p:anim calcmode="lin" valueType="num">
                                      <p:cBhvr additive="base">
                                        <p:cTn id="27" dur="500" fill="hold"/>
                                        <p:tgtEl>
                                          <p:spTgt spid="144390">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44390">
                                            <p:txEl>
                                              <p:pRg st="4" end="4"/>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7500"/>
                            </p:stCondLst>
                            <p:childTnLst>
                              <p:par>
                                <p:cTn id="30" presetID="2" presetClass="entr" presetSubtype="8" fill="hold" grpId="0" nodeType="afterEffect">
                                  <p:stCondLst>
                                    <p:cond delay="1000"/>
                                  </p:stCondLst>
                                  <p:childTnLst>
                                    <p:set>
                                      <p:cBhvr>
                                        <p:cTn id="31" dur="1" fill="hold">
                                          <p:stCondLst>
                                            <p:cond delay="0"/>
                                          </p:stCondLst>
                                        </p:cTn>
                                        <p:tgtEl>
                                          <p:spTgt spid="144390">
                                            <p:txEl>
                                              <p:pRg st="5" end="5"/>
                                            </p:txEl>
                                          </p:spTgt>
                                        </p:tgtEl>
                                        <p:attrNameLst>
                                          <p:attrName>style.visibility</p:attrName>
                                        </p:attrNameLst>
                                      </p:cBhvr>
                                      <p:to>
                                        <p:strVal val="visible"/>
                                      </p:to>
                                    </p:set>
                                    <p:anim calcmode="lin" valueType="num">
                                      <p:cBhvr additive="base">
                                        <p:cTn id="32" dur="500" fill="hold"/>
                                        <p:tgtEl>
                                          <p:spTgt spid="144390">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4439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pPr>
              <a:defRPr/>
            </a:pPr>
            <a:r>
              <a:rPr lang="en-US"/>
              <a:t>Chapter 2</a:t>
            </a:r>
          </a:p>
        </p:txBody>
      </p:sp>
      <p:sp>
        <p:nvSpPr>
          <p:cNvPr id="13" name="Slide Number Placeholder 5"/>
          <p:cNvSpPr>
            <a:spLocks noGrp="1"/>
          </p:cNvSpPr>
          <p:nvPr>
            <p:ph type="sldNum" sz="quarter" idx="12"/>
          </p:nvPr>
        </p:nvSpPr>
        <p:spPr/>
        <p:txBody>
          <a:bodyPr/>
          <a:lstStyle/>
          <a:p>
            <a:pPr>
              <a:defRPr/>
            </a:pPr>
            <a:fld id="{F7A14E35-4816-8043-B383-79CE591A03CA}" type="slidenum">
              <a:rPr lang="en-US"/>
              <a:pPr>
                <a:defRPr/>
              </a:pPr>
              <a:t>41</a:t>
            </a:fld>
            <a:endParaRPr lang="en-US"/>
          </a:p>
        </p:txBody>
      </p:sp>
      <p:sp>
        <p:nvSpPr>
          <p:cNvPr id="112642" name="Rectangle 2"/>
          <p:cNvSpPr>
            <a:spLocks noGrp="1" noChangeArrowheads="1"/>
          </p:cNvSpPr>
          <p:nvPr>
            <p:ph type="title"/>
          </p:nvPr>
        </p:nvSpPr>
        <p:spPr/>
        <p:txBody>
          <a:bodyPr/>
          <a:lstStyle/>
          <a:p>
            <a:pPr eaLnBrk="1" hangingPunct="1">
              <a:defRPr/>
            </a:pPr>
            <a:r>
              <a:rPr lang="en-US" smtClean="0">
                <a:cs typeface="+mj-cs"/>
              </a:rPr>
              <a:t>Figuring Out Cation Charges</a:t>
            </a:r>
          </a:p>
        </p:txBody>
      </p:sp>
      <p:pic>
        <p:nvPicPr>
          <p:cNvPr id="86020" name="Picture 5" descr="Mn2O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05000"/>
            <a:ext cx="4872038"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7" name="Text Box 7"/>
          <p:cNvSpPr txBox="1">
            <a:spLocks noChangeArrowheads="1"/>
          </p:cNvSpPr>
          <p:nvPr/>
        </p:nvSpPr>
        <p:spPr bwMode="auto">
          <a:xfrm>
            <a:off x="838200" y="4419600"/>
            <a:ext cx="78486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80988" indent="-280988">
              <a:defRPr sz="1600">
                <a:solidFill>
                  <a:schemeClr val="tx1"/>
                </a:solidFill>
                <a:latin typeface="Arial" charset="0"/>
                <a:ea typeface="ＭＳ Ｐゴシック" charset="0"/>
                <a:cs typeface="ＭＳ Ｐゴシック" charset="0"/>
              </a:defRPr>
            </a:lvl1pPr>
            <a:lvl2pPr marL="742950" indent="-285750">
              <a:defRPr sz="1600">
                <a:solidFill>
                  <a:schemeClr val="tx1"/>
                </a:solidFill>
                <a:latin typeface="Arial" charset="0"/>
                <a:ea typeface="ＭＳ Ｐゴシック" charset="0"/>
              </a:defRPr>
            </a:lvl2pPr>
            <a:lvl3pPr marL="1143000" indent="-228600">
              <a:defRPr sz="1600">
                <a:solidFill>
                  <a:schemeClr val="tx1"/>
                </a:solidFill>
                <a:latin typeface="Arial" charset="0"/>
                <a:ea typeface="ＭＳ Ｐゴシック" charset="0"/>
              </a:defRPr>
            </a:lvl3pPr>
            <a:lvl4pPr marL="1600200" indent="-228600">
              <a:defRPr sz="1600">
                <a:solidFill>
                  <a:schemeClr val="tx1"/>
                </a:solidFill>
                <a:latin typeface="Arial" charset="0"/>
                <a:ea typeface="ＭＳ Ｐゴシック" charset="0"/>
              </a:defRPr>
            </a:lvl4pPr>
            <a:lvl5pPr marL="2057400" indent="-22860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spcBef>
                <a:spcPct val="50000"/>
              </a:spcBef>
              <a:buClr>
                <a:schemeClr val="folHlink"/>
              </a:buClr>
              <a:buSzPct val="60000"/>
              <a:buFont typeface="Wingdings" charset="0"/>
              <a:buChar char="n"/>
            </a:pPr>
            <a:r>
              <a:rPr lang="en-US" sz="1400"/>
              <a:t>Each oxide ion has a charge of -2</a:t>
            </a:r>
          </a:p>
          <a:p>
            <a:pPr>
              <a:spcBef>
                <a:spcPct val="50000"/>
              </a:spcBef>
              <a:buClr>
                <a:schemeClr val="folHlink"/>
              </a:buClr>
              <a:buSzPct val="60000"/>
              <a:buFont typeface="Wingdings" charset="0"/>
              <a:buChar char="n"/>
            </a:pPr>
            <a:r>
              <a:rPr lang="en-US" sz="1400"/>
              <a:t>7 oxide ions have a subtotal charge of -2 x 7 = -14</a:t>
            </a:r>
          </a:p>
          <a:p>
            <a:pPr>
              <a:spcBef>
                <a:spcPct val="50000"/>
              </a:spcBef>
              <a:buClr>
                <a:schemeClr val="folHlink"/>
              </a:buClr>
              <a:buSzPct val="60000"/>
              <a:buFont typeface="Wingdings" charset="0"/>
              <a:buChar char="n"/>
            </a:pPr>
            <a:r>
              <a:rPr lang="en-US" sz="1400"/>
              <a:t>Since the formula has to be uncharged the 2 manganese ions have to have a +14 subtotal</a:t>
            </a:r>
          </a:p>
          <a:p>
            <a:pPr>
              <a:spcBef>
                <a:spcPct val="50000"/>
              </a:spcBef>
              <a:buClr>
                <a:schemeClr val="folHlink"/>
              </a:buClr>
              <a:buSzPct val="60000"/>
              <a:buFont typeface="Wingdings" charset="0"/>
              <a:buChar char="n"/>
            </a:pPr>
            <a:r>
              <a:rPr lang="en-US" sz="1400"/>
              <a:t>The +14 subtotal divided evenly over 2 manganese ions gives each manganese +14 / 2 = +7</a:t>
            </a:r>
          </a:p>
          <a:p>
            <a:pPr>
              <a:spcBef>
                <a:spcPct val="50000"/>
              </a:spcBef>
              <a:buClr>
                <a:schemeClr val="folHlink"/>
              </a:buClr>
              <a:buSzPct val="60000"/>
              <a:buFont typeface="Wingdings" charset="0"/>
              <a:buChar char="n"/>
            </a:pPr>
            <a:r>
              <a:rPr lang="en-US" sz="1400"/>
              <a:t>This compound is manganese(</a:t>
            </a:r>
            <a:r>
              <a:rPr lang="en-US" sz="1400">
                <a:solidFill>
                  <a:schemeClr val="hlink"/>
                </a:solidFill>
              </a:rPr>
              <a:t>VII</a:t>
            </a:r>
            <a:r>
              <a:rPr lang="en-US" sz="1400"/>
              <a:t>) oxide </a:t>
            </a:r>
          </a:p>
        </p:txBody>
      </p:sp>
      <p:pic>
        <p:nvPicPr>
          <p:cNvPr id="112648" name="Picture 8" descr="redminu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905000"/>
            <a:ext cx="762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9" name="Picture 9" descr="blkminu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905000"/>
            <a:ext cx="762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0" name="Picture 10" descr="redminus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352800"/>
            <a:ext cx="762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1" name="Picture 11" descr="blkminus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3352800"/>
            <a:ext cx="762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2" name="Picture 12" descr="redplus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3429000"/>
            <a:ext cx="762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3" name="Picture 13" descr="blkplus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3429000"/>
            <a:ext cx="762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4" name="Picture 14" descr="redplus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1905000"/>
            <a:ext cx="762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47">
                                            <p:txEl>
                                              <p:pRg st="0" end="0"/>
                                            </p:txEl>
                                          </p:spTgt>
                                        </p:tgtEl>
                                        <p:attrNameLst>
                                          <p:attrName>style.visibility</p:attrName>
                                        </p:attrNameLst>
                                      </p:cBhvr>
                                      <p:to>
                                        <p:strVal val="visible"/>
                                      </p:to>
                                    </p:set>
                                    <p:anim calcmode="lin" valueType="num">
                                      <p:cBhvr additive="base">
                                        <p:cTn id="7" dur="500" fill="hold"/>
                                        <p:tgtEl>
                                          <p:spTgt spid="1126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4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3" presetClass="entr" presetSubtype="0" fill="hold" nodeType="afterEffect">
                                  <p:stCondLst>
                                    <p:cond delay="0"/>
                                  </p:stCondLst>
                                  <p:childTnLst>
                                    <p:set>
                                      <p:cBhvr>
                                        <p:cTn id="11" dur="1" fill="hold">
                                          <p:stCondLst>
                                            <p:cond delay="0"/>
                                          </p:stCondLst>
                                        </p:cTn>
                                        <p:tgtEl>
                                          <p:spTgt spid="112648"/>
                                        </p:tgtEl>
                                        <p:attrNameLst>
                                          <p:attrName>style.visibility</p:attrName>
                                        </p:attrNameLst>
                                      </p:cBhvr>
                                      <p:to>
                                        <p:strVal val="visible"/>
                                      </p:to>
                                    </p:set>
                                    <p:animEffect transition="in" filter="fade">
                                      <p:cBhvr>
                                        <p:cTn id="12" dur="100"/>
                                        <p:tgtEl>
                                          <p:spTgt spid="112648"/>
                                        </p:tgtEl>
                                      </p:cBhvr>
                                    </p:animEffect>
                                    <p:anim calcmode="lin" valueType="num">
                                      <p:cBhvr>
                                        <p:cTn id="13" dur="400" fill="hold"/>
                                        <p:tgtEl>
                                          <p:spTgt spid="112648"/>
                                        </p:tgtEl>
                                        <p:attrNameLst>
                                          <p:attrName>ppt_x</p:attrName>
                                        </p:attrNameLst>
                                      </p:cBhvr>
                                      <p:tavLst>
                                        <p:tav tm="0">
                                          <p:val>
                                            <p:strVal val="#ppt_x"/>
                                          </p:val>
                                        </p:tav>
                                        <p:tav tm="100000">
                                          <p:val>
                                            <p:strVal val="#ppt_x"/>
                                          </p:val>
                                        </p:tav>
                                      </p:tavLst>
                                    </p:anim>
                                    <p:anim calcmode="lin" valueType="num">
                                      <p:cBhvr>
                                        <p:cTn id="14" dur="400" fill="hold"/>
                                        <p:tgtEl>
                                          <p:spTgt spid="112648"/>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11264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11264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set>
                                      <p:cBhvr override="childStyle">
                                        <p:cTn dur="1" fill="hold" display="0" masterRel="nextClick" afterEffect="1"/>
                                        <p:tgtEl>
                                          <p:spTgt spid="112648"/>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2649"/>
                                        </p:tgtEl>
                                        <p:attrNameLst>
                                          <p:attrName>style.visibility</p:attrName>
                                        </p:attrNameLst>
                                      </p:cBhvr>
                                      <p:to>
                                        <p:strVal val="visible"/>
                                      </p:to>
                                    </p:set>
                                  </p:childTnLst>
                                </p:cTn>
                              </p:par>
                            </p:childTnLst>
                          </p:cTn>
                        </p:par>
                        <p:par>
                          <p:cTn id="21" fill="hold" nodeType="afterGroup">
                            <p:stCondLst>
                              <p:cond delay="0"/>
                            </p:stCondLst>
                            <p:childTnLst>
                              <p:par>
                                <p:cTn id="22" presetID="2" presetClass="entr" presetSubtype="2" fill="hold" grpId="0" nodeType="afterEffect">
                                  <p:stCondLst>
                                    <p:cond delay="0"/>
                                  </p:stCondLst>
                                  <p:childTnLst>
                                    <p:set>
                                      <p:cBhvr>
                                        <p:cTn id="23" dur="1" fill="hold">
                                          <p:stCondLst>
                                            <p:cond delay="0"/>
                                          </p:stCondLst>
                                        </p:cTn>
                                        <p:tgtEl>
                                          <p:spTgt spid="112647">
                                            <p:txEl>
                                              <p:pRg st="1" end="1"/>
                                            </p:txEl>
                                          </p:spTgt>
                                        </p:tgtEl>
                                        <p:attrNameLst>
                                          <p:attrName>style.visibility</p:attrName>
                                        </p:attrNameLst>
                                      </p:cBhvr>
                                      <p:to>
                                        <p:strVal val="visible"/>
                                      </p:to>
                                    </p:set>
                                    <p:anim calcmode="lin" valueType="num">
                                      <p:cBhvr additive="base">
                                        <p:cTn id="24" dur="500" fill="hold"/>
                                        <p:tgtEl>
                                          <p:spTgt spid="112647">
                                            <p:txEl>
                                              <p:pRg st="1" end="1"/>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12647">
                                            <p:txEl>
                                              <p:pRg st="1" end="1"/>
                                            </p:txEl>
                                          </p:spTgt>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43" presetClass="entr" presetSubtype="0" fill="hold" nodeType="afterEffect">
                                  <p:stCondLst>
                                    <p:cond delay="0"/>
                                  </p:stCondLst>
                                  <p:childTnLst>
                                    <p:set>
                                      <p:cBhvr>
                                        <p:cTn id="28" dur="1" fill="hold">
                                          <p:stCondLst>
                                            <p:cond delay="0"/>
                                          </p:stCondLst>
                                        </p:cTn>
                                        <p:tgtEl>
                                          <p:spTgt spid="112650"/>
                                        </p:tgtEl>
                                        <p:attrNameLst>
                                          <p:attrName>style.visibility</p:attrName>
                                        </p:attrNameLst>
                                      </p:cBhvr>
                                      <p:to>
                                        <p:strVal val="visible"/>
                                      </p:to>
                                    </p:set>
                                    <p:animEffect transition="in" filter="fade">
                                      <p:cBhvr>
                                        <p:cTn id="29" dur="100"/>
                                        <p:tgtEl>
                                          <p:spTgt spid="112650"/>
                                        </p:tgtEl>
                                      </p:cBhvr>
                                    </p:animEffect>
                                    <p:anim calcmode="lin" valueType="num">
                                      <p:cBhvr>
                                        <p:cTn id="30" dur="400" fill="hold"/>
                                        <p:tgtEl>
                                          <p:spTgt spid="112650"/>
                                        </p:tgtEl>
                                        <p:attrNameLst>
                                          <p:attrName>ppt_x</p:attrName>
                                        </p:attrNameLst>
                                      </p:cBhvr>
                                      <p:tavLst>
                                        <p:tav tm="0">
                                          <p:val>
                                            <p:strVal val="#ppt_x"/>
                                          </p:val>
                                        </p:tav>
                                        <p:tav tm="100000">
                                          <p:val>
                                            <p:strVal val="#ppt_x"/>
                                          </p:val>
                                        </p:tav>
                                      </p:tavLst>
                                    </p:anim>
                                    <p:anim calcmode="lin" valueType="num">
                                      <p:cBhvr>
                                        <p:cTn id="31" dur="400" fill="hold"/>
                                        <p:tgtEl>
                                          <p:spTgt spid="112650"/>
                                        </p:tgtEl>
                                        <p:attrNameLst>
                                          <p:attrName>ppt_y</p:attrName>
                                        </p:attrNameLst>
                                      </p:cBhvr>
                                      <p:tavLst>
                                        <p:tav tm="0">
                                          <p:val>
                                            <p:strVal val="#ppt_y+0.31"/>
                                          </p:val>
                                        </p:tav>
                                        <p:tav tm="100000">
                                          <p:val>
                                            <p:strVal val="#ppt_y+0.31"/>
                                          </p:val>
                                        </p:tav>
                                      </p:tavLst>
                                    </p:anim>
                                    <p:anim calcmode="lin" valueType="num">
                                      <p:cBhvr>
                                        <p:cTn id="32" dur="600" decel="50000" fill="hold">
                                          <p:stCondLst>
                                            <p:cond delay="400"/>
                                          </p:stCondLst>
                                        </p:cTn>
                                        <p:tgtEl>
                                          <p:spTgt spid="1126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3" dur="600" decel="50000" fill="hold">
                                          <p:stCondLst>
                                            <p:cond delay="400"/>
                                          </p:stCondLst>
                                        </p:cTn>
                                        <p:tgtEl>
                                          <p:spTgt spid="1126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set>
                                      <p:cBhvr override="childStyle">
                                        <p:cTn dur="1" fill="hold" display="0" masterRel="nextClick" afterEffect="1"/>
                                        <p:tgtEl>
                                          <p:spTgt spid="112650"/>
                                        </p:tgtEl>
                                        <p:attrNameLst>
                                          <p:attrName>style.visibility</p:attrName>
                                        </p:attrNameLst>
                                      </p:cBhvr>
                                      <p:to>
                                        <p:strVal val="hidden"/>
                                      </p:to>
                                    </p:set>
                                  </p:sub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112651"/>
                                        </p:tgtEl>
                                        <p:attrNameLst>
                                          <p:attrName>style.visibility</p:attrName>
                                        </p:attrNameLst>
                                      </p:cBhvr>
                                      <p:to>
                                        <p:strVal val="visible"/>
                                      </p:to>
                                    </p:set>
                                  </p:childTnLst>
                                </p:cTn>
                              </p:par>
                            </p:childTnLst>
                          </p:cTn>
                        </p:par>
                        <p:par>
                          <p:cTn id="38" fill="hold" nodeType="afterGroup">
                            <p:stCondLst>
                              <p:cond delay="0"/>
                            </p:stCondLst>
                            <p:childTnLst>
                              <p:par>
                                <p:cTn id="39" presetID="2" presetClass="entr" presetSubtype="8" fill="hold" grpId="0" nodeType="afterEffect">
                                  <p:stCondLst>
                                    <p:cond delay="0"/>
                                  </p:stCondLst>
                                  <p:childTnLst>
                                    <p:set>
                                      <p:cBhvr>
                                        <p:cTn id="40" dur="1" fill="hold">
                                          <p:stCondLst>
                                            <p:cond delay="0"/>
                                          </p:stCondLst>
                                        </p:cTn>
                                        <p:tgtEl>
                                          <p:spTgt spid="112647">
                                            <p:txEl>
                                              <p:pRg st="2" end="2"/>
                                            </p:txEl>
                                          </p:spTgt>
                                        </p:tgtEl>
                                        <p:attrNameLst>
                                          <p:attrName>style.visibility</p:attrName>
                                        </p:attrNameLst>
                                      </p:cBhvr>
                                      <p:to>
                                        <p:strVal val="visible"/>
                                      </p:to>
                                    </p:set>
                                    <p:anim calcmode="lin" valueType="num">
                                      <p:cBhvr additive="base">
                                        <p:cTn id="41" dur="500" fill="hold"/>
                                        <p:tgtEl>
                                          <p:spTgt spid="112647">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12647">
                                            <p:txEl>
                                              <p:pRg st="2" end="2"/>
                                            </p:txEl>
                                          </p:spTgt>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500"/>
                            </p:stCondLst>
                            <p:childTnLst>
                              <p:par>
                                <p:cTn id="44" presetID="43" presetClass="entr" presetSubtype="0" fill="hold" nodeType="afterEffect">
                                  <p:stCondLst>
                                    <p:cond delay="0"/>
                                  </p:stCondLst>
                                  <p:childTnLst>
                                    <p:set>
                                      <p:cBhvr>
                                        <p:cTn id="45" dur="1" fill="hold">
                                          <p:stCondLst>
                                            <p:cond delay="0"/>
                                          </p:stCondLst>
                                        </p:cTn>
                                        <p:tgtEl>
                                          <p:spTgt spid="112652"/>
                                        </p:tgtEl>
                                        <p:attrNameLst>
                                          <p:attrName>style.visibility</p:attrName>
                                        </p:attrNameLst>
                                      </p:cBhvr>
                                      <p:to>
                                        <p:strVal val="visible"/>
                                      </p:to>
                                    </p:set>
                                    <p:animEffect transition="in" filter="fade">
                                      <p:cBhvr>
                                        <p:cTn id="46" dur="100"/>
                                        <p:tgtEl>
                                          <p:spTgt spid="112652"/>
                                        </p:tgtEl>
                                      </p:cBhvr>
                                    </p:animEffect>
                                    <p:anim calcmode="lin" valueType="num">
                                      <p:cBhvr>
                                        <p:cTn id="47" dur="400" fill="hold"/>
                                        <p:tgtEl>
                                          <p:spTgt spid="112652"/>
                                        </p:tgtEl>
                                        <p:attrNameLst>
                                          <p:attrName>ppt_x</p:attrName>
                                        </p:attrNameLst>
                                      </p:cBhvr>
                                      <p:tavLst>
                                        <p:tav tm="0">
                                          <p:val>
                                            <p:strVal val="#ppt_x"/>
                                          </p:val>
                                        </p:tav>
                                        <p:tav tm="100000">
                                          <p:val>
                                            <p:strVal val="#ppt_x"/>
                                          </p:val>
                                        </p:tav>
                                      </p:tavLst>
                                    </p:anim>
                                    <p:anim calcmode="lin" valueType="num">
                                      <p:cBhvr>
                                        <p:cTn id="48" dur="400" fill="hold"/>
                                        <p:tgtEl>
                                          <p:spTgt spid="112652"/>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11265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11265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subTnLst>
                                    <p:set>
                                      <p:cBhvr override="childStyle">
                                        <p:cTn dur="1" fill="hold" display="0" masterRel="nextClick" afterEffect="1"/>
                                        <p:tgtEl>
                                          <p:spTgt spid="112652"/>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12653"/>
                                        </p:tgtEl>
                                        <p:attrNameLst>
                                          <p:attrName>style.visibility</p:attrName>
                                        </p:attrNameLst>
                                      </p:cBhvr>
                                      <p:to>
                                        <p:strVal val="visible"/>
                                      </p:to>
                                    </p:set>
                                  </p:childTnLst>
                                </p:cTn>
                              </p:par>
                            </p:childTnLst>
                          </p:cTn>
                        </p:par>
                        <p:par>
                          <p:cTn id="55" fill="hold" nodeType="afterGroup">
                            <p:stCondLst>
                              <p:cond delay="0"/>
                            </p:stCondLst>
                            <p:childTnLst>
                              <p:par>
                                <p:cTn id="56" presetID="2" presetClass="entr" presetSubtype="2" fill="hold" grpId="0" nodeType="afterEffect">
                                  <p:stCondLst>
                                    <p:cond delay="0"/>
                                  </p:stCondLst>
                                  <p:childTnLst>
                                    <p:set>
                                      <p:cBhvr>
                                        <p:cTn id="57" dur="1" fill="hold">
                                          <p:stCondLst>
                                            <p:cond delay="0"/>
                                          </p:stCondLst>
                                        </p:cTn>
                                        <p:tgtEl>
                                          <p:spTgt spid="112647">
                                            <p:txEl>
                                              <p:pRg st="3" end="3"/>
                                            </p:txEl>
                                          </p:spTgt>
                                        </p:tgtEl>
                                        <p:attrNameLst>
                                          <p:attrName>style.visibility</p:attrName>
                                        </p:attrNameLst>
                                      </p:cBhvr>
                                      <p:to>
                                        <p:strVal val="visible"/>
                                      </p:to>
                                    </p:set>
                                    <p:anim calcmode="lin" valueType="num">
                                      <p:cBhvr additive="base">
                                        <p:cTn id="58" dur="500" fill="hold"/>
                                        <p:tgtEl>
                                          <p:spTgt spid="112647">
                                            <p:txEl>
                                              <p:pRg st="3" end="3"/>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12647">
                                            <p:txEl>
                                              <p:pRg st="3" end="3"/>
                                            </p:txEl>
                                          </p:spTgt>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500"/>
                            </p:stCondLst>
                            <p:childTnLst>
                              <p:par>
                                <p:cTn id="61" presetID="43" presetClass="entr" presetSubtype="0" fill="hold" nodeType="afterEffect">
                                  <p:stCondLst>
                                    <p:cond delay="0"/>
                                  </p:stCondLst>
                                  <p:childTnLst>
                                    <p:set>
                                      <p:cBhvr>
                                        <p:cTn id="62" dur="1" fill="hold">
                                          <p:stCondLst>
                                            <p:cond delay="0"/>
                                          </p:stCondLst>
                                        </p:cTn>
                                        <p:tgtEl>
                                          <p:spTgt spid="112654"/>
                                        </p:tgtEl>
                                        <p:attrNameLst>
                                          <p:attrName>style.visibility</p:attrName>
                                        </p:attrNameLst>
                                      </p:cBhvr>
                                      <p:to>
                                        <p:strVal val="visible"/>
                                      </p:to>
                                    </p:set>
                                    <p:animEffect transition="in" filter="fade">
                                      <p:cBhvr>
                                        <p:cTn id="63" dur="100"/>
                                        <p:tgtEl>
                                          <p:spTgt spid="112654"/>
                                        </p:tgtEl>
                                      </p:cBhvr>
                                    </p:animEffect>
                                    <p:anim calcmode="lin" valueType="num">
                                      <p:cBhvr>
                                        <p:cTn id="64" dur="400" fill="hold"/>
                                        <p:tgtEl>
                                          <p:spTgt spid="112654"/>
                                        </p:tgtEl>
                                        <p:attrNameLst>
                                          <p:attrName>ppt_x</p:attrName>
                                        </p:attrNameLst>
                                      </p:cBhvr>
                                      <p:tavLst>
                                        <p:tav tm="0">
                                          <p:val>
                                            <p:strVal val="#ppt_x"/>
                                          </p:val>
                                        </p:tav>
                                        <p:tav tm="100000">
                                          <p:val>
                                            <p:strVal val="#ppt_x"/>
                                          </p:val>
                                        </p:tav>
                                      </p:tavLst>
                                    </p:anim>
                                    <p:anim calcmode="lin" valueType="num">
                                      <p:cBhvr>
                                        <p:cTn id="65" dur="400" fill="hold"/>
                                        <p:tgtEl>
                                          <p:spTgt spid="112654"/>
                                        </p:tgtEl>
                                        <p:attrNameLst>
                                          <p:attrName>ppt_y</p:attrName>
                                        </p:attrNameLst>
                                      </p:cBhvr>
                                      <p:tavLst>
                                        <p:tav tm="0">
                                          <p:val>
                                            <p:strVal val="#ppt_y+0.31"/>
                                          </p:val>
                                        </p:tav>
                                        <p:tav tm="100000">
                                          <p:val>
                                            <p:strVal val="#ppt_y+0.31"/>
                                          </p:val>
                                        </p:tav>
                                      </p:tavLst>
                                    </p:anim>
                                    <p:anim calcmode="lin" valueType="num">
                                      <p:cBhvr>
                                        <p:cTn id="66" dur="600" decel="50000" fill="hold">
                                          <p:stCondLst>
                                            <p:cond delay="400"/>
                                          </p:stCondLst>
                                        </p:cTn>
                                        <p:tgtEl>
                                          <p:spTgt spid="11265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7" dur="600" decel="50000" fill="hold">
                                          <p:stCondLst>
                                            <p:cond delay="400"/>
                                          </p:stCondLst>
                                        </p:cTn>
                                        <p:tgtEl>
                                          <p:spTgt spid="11265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8" fill="hold" nodeType="afterGroup">
                            <p:stCondLst>
                              <p:cond delay="1500"/>
                            </p:stCondLst>
                            <p:childTnLst>
                              <p:par>
                                <p:cTn id="69" presetID="2" presetClass="entr" presetSubtype="8" fill="hold" grpId="0" nodeType="afterEffect">
                                  <p:stCondLst>
                                    <p:cond delay="1000"/>
                                  </p:stCondLst>
                                  <p:childTnLst>
                                    <p:set>
                                      <p:cBhvr>
                                        <p:cTn id="70" dur="1" fill="hold">
                                          <p:stCondLst>
                                            <p:cond delay="0"/>
                                          </p:stCondLst>
                                        </p:cTn>
                                        <p:tgtEl>
                                          <p:spTgt spid="112647">
                                            <p:txEl>
                                              <p:pRg st="4" end="4"/>
                                            </p:txEl>
                                          </p:spTgt>
                                        </p:tgtEl>
                                        <p:attrNameLst>
                                          <p:attrName>style.visibility</p:attrName>
                                        </p:attrNameLst>
                                      </p:cBhvr>
                                      <p:to>
                                        <p:strVal val="visible"/>
                                      </p:to>
                                    </p:set>
                                    <p:anim calcmode="lin" valueType="num">
                                      <p:cBhvr additive="base">
                                        <p:cTn id="71" dur="500" fill="hold"/>
                                        <p:tgtEl>
                                          <p:spTgt spid="112647">
                                            <p:txEl>
                                              <p:pRg st="4" end="4"/>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1126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p:txBody>
          <a:bodyPr/>
          <a:lstStyle/>
          <a:p>
            <a:pPr>
              <a:defRPr/>
            </a:pPr>
            <a:r>
              <a:rPr lang="en-US"/>
              <a:t>Chapter 2</a:t>
            </a:r>
          </a:p>
        </p:txBody>
      </p:sp>
      <p:sp>
        <p:nvSpPr>
          <p:cNvPr id="5" name="Slide Number Placeholder 6"/>
          <p:cNvSpPr>
            <a:spLocks noGrp="1"/>
          </p:cNvSpPr>
          <p:nvPr>
            <p:ph type="sldNum" sz="quarter" idx="12"/>
          </p:nvPr>
        </p:nvSpPr>
        <p:spPr/>
        <p:txBody>
          <a:bodyPr/>
          <a:lstStyle/>
          <a:p>
            <a:pPr>
              <a:defRPr/>
            </a:pPr>
            <a:fld id="{7C7DBE32-32DF-C643-8BEC-DBD49D1A3648}" type="slidenum">
              <a:rPr lang="en-US"/>
              <a:pPr>
                <a:defRPr/>
              </a:pPr>
              <a:t>42</a:t>
            </a:fld>
            <a:endParaRPr lang="en-US"/>
          </a:p>
        </p:txBody>
      </p:sp>
      <p:sp>
        <p:nvSpPr>
          <p:cNvPr id="120834" name="Rectangle 2"/>
          <p:cNvSpPr>
            <a:spLocks noGrp="1" noChangeArrowheads="1"/>
          </p:cNvSpPr>
          <p:nvPr>
            <p:ph type="title"/>
          </p:nvPr>
        </p:nvSpPr>
        <p:spPr/>
        <p:txBody>
          <a:bodyPr/>
          <a:lstStyle/>
          <a:p>
            <a:pPr eaLnBrk="1" hangingPunct="1">
              <a:defRPr/>
            </a:pPr>
            <a:r>
              <a:rPr lang="en-US" smtClean="0">
                <a:cs typeface="+mj-cs"/>
              </a:rPr>
              <a:t>Naming Acids </a:t>
            </a:r>
          </a:p>
        </p:txBody>
      </p:sp>
      <p:sp>
        <p:nvSpPr>
          <p:cNvPr id="120835" name="Rectangle 3"/>
          <p:cNvSpPr>
            <a:spLocks noGrp="1" noChangeArrowheads="1"/>
          </p:cNvSpPr>
          <p:nvPr>
            <p:ph type="body" sz="half" idx="2"/>
          </p:nvPr>
        </p:nvSpPr>
        <p:spPr>
          <a:xfrm>
            <a:off x="609600" y="1981200"/>
            <a:ext cx="8077200" cy="4343400"/>
          </a:xfrm>
        </p:spPr>
        <p:txBody>
          <a:bodyPr/>
          <a:lstStyle/>
          <a:p>
            <a:pPr eaLnBrk="1" hangingPunct="1">
              <a:lnSpc>
                <a:spcPct val="90000"/>
              </a:lnSpc>
              <a:spcBef>
                <a:spcPct val="40000"/>
              </a:spcBef>
              <a:defRPr/>
            </a:pPr>
            <a:r>
              <a:rPr lang="en-US" sz="1200" smtClean="0">
                <a:cs typeface="+mn-cs"/>
              </a:rPr>
              <a:t>An acid has a molecular formula which starts with H, ie. HNO</a:t>
            </a:r>
            <a:r>
              <a:rPr lang="en-US" sz="1200" baseline="-25000" smtClean="0">
                <a:cs typeface="+mn-cs"/>
              </a:rPr>
              <a:t>3</a:t>
            </a:r>
            <a:r>
              <a:rPr lang="en-US" sz="1200" smtClean="0">
                <a:cs typeface="+mn-cs"/>
              </a:rPr>
              <a:t>, but doesn</a:t>
            </a:r>
            <a:r>
              <a:rPr lang="ja-JP" altLang="en-US" sz="1200" smtClean="0">
                <a:cs typeface="+mn-cs"/>
              </a:rPr>
              <a:t>’</a:t>
            </a:r>
            <a:r>
              <a:rPr lang="en-US" sz="1200" smtClean="0">
                <a:cs typeface="+mn-cs"/>
              </a:rPr>
              <a:t>t include water, H</a:t>
            </a:r>
            <a:r>
              <a:rPr lang="en-US" sz="1200" baseline="-25000" smtClean="0">
                <a:cs typeface="+mn-cs"/>
              </a:rPr>
              <a:t>2</a:t>
            </a:r>
            <a:r>
              <a:rPr lang="en-US" sz="1200" smtClean="0">
                <a:cs typeface="+mn-cs"/>
              </a:rPr>
              <a:t>O</a:t>
            </a:r>
          </a:p>
          <a:p>
            <a:pPr eaLnBrk="1" hangingPunct="1">
              <a:lnSpc>
                <a:spcPct val="90000"/>
              </a:lnSpc>
              <a:spcBef>
                <a:spcPct val="40000"/>
              </a:spcBef>
              <a:defRPr/>
            </a:pPr>
            <a:endParaRPr lang="en-US" sz="1200" smtClean="0">
              <a:cs typeface="+mn-cs"/>
            </a:endParaRPr>
          </a:p>
          <a:p>
            <a:pPr eaLnBrk="1" hangingPunct="1">
              <a:lnSpc>
                <a:spcPct val="90000"/>
              </a:lnSpc>
              <a:spcBef>
                <a:spcPct val="40000"/>
              </a:spcBef>
              <a:defRPr/>
            </a:pPr>
            <a:r>
              <a:rPr lang="en-US" sz="1200" smtClean="0">
                <a:cs typeface="+mn-cs"/>
              </a:rPr>
              <a:t>If the anion in the acid ends in -</a:t>
            </a:r>
            <a:r>
              <a:rPr lang="en-US" sz="1200" i="1" smtClean="0">
                <a:solidFill>
                  <a:srgbClr val="7E5F28"/>
                </a:solidFill>
                <a:cs typeface="+mn-cs"/>
              </a:rPr>
              <a:t>ide</a:t>
            </a:r>
            <a:r>
              <a:rPr lang="en-US" sz="1200" smtClean="0">
                <a:cs typeface="+mn-cs"/>
              </a:rPr>
              <a:t>, change the ending to -</a:t>
            </a:r>
            <a:r>
              <a:rPr lang="en-US" sz="1200" i="1" smtClean="0">
                <a:solidFill>
                  <a:srgbClr val="7E5F28"/>
                </a:solidFill>
                <a:cs typeface="+mn-cs"/>
              </a:rPr>
              <a:t>ic</a:t>
            </a:r>
            <a:r>
              <a:rPr lang="en-US" sz="1200" i="1" smtClean="0">
                <a:solidFill>
                  <a:srgbClr val="259B26"/>
                </a:solidFill>
                <a:cs typeface="+mn-cs"/>
              </a:rPr>
              <a:t> </a:t>
            </a:r>
            <a:r>
              <a:rPr lang="en-US" sz="1200" i="1" smtClean="0">
                <a:solidFill>
                  <a:srgbClr val="7E5F28"/>
                </a:solidFill>
                <a:cs typeface="+mn-cs"/>
              </a:rPr>
              <a:t>acid</a:t>
            </a:r>
            <a:r>
              <a:rPr lang="en-US" sz="1200" smtClean="0">
                <a:cs typeface="+mn-cs"/>
              </a:rPr>
              <a:t> and add the prefix </a:t>
            </a:r>
            <a:r>
              <a:rPr lang="en-US" sz="1200" i="1" smtClean="0">
                <a:solidFill>
                  <a:srgbClr val="6B3EA9"/>
                </a:solidFill>
                <a:cs typeface="+mn-cs"/>
              </a:rPr>
              <a:t>hydro</a:t>
            </a:r>
            <a:r>
              <a:rPr lang="en-US" sz="1200" smtClean="0">
                <a:cs typeface="+mn-cs"/>
              </a:rPr>
              <a:t>- :</a:t>
            </a:r>
          </a:p>
          <a:p>
            <a:pPr lvl="1" eaLnBrk="1" hangingPunct="1">
              <a:lnSpc>
                <a:spcPct val="90000"/>
              </a:lnSpc>
              <a:spcBef>
                <a:spcPct val="40000"/>
              </a:spcBef>
              <a:defRPr/>
            </a:pPr>
            <a:r>
              <a:rPr lang="en-US" sz="1200" smtClean="0"/>
              <a:t>HCl:  </a:t>
            </a:r>
            <a:r>
              <a:rPr lang="en-US" sz="1200" smtClean="0">
                <a:solidFill>
                  <a:srgbClr val="6B3EA9"/>
                </a:solidFill>
              </a:rPr>
              <a:t>hydro</a:t>
            </a:r>
            <a:r>
              <a:rPr lang="en-US" sz="1200" smtClean="0"/>
              <a:t>chlor</a:t>
            </a:r>
            <a:r>
              <a:rPr lang="en-US" sz="1200" smtClean="0">
                <a:solidFill>
                  <a:srgbClr val="7E5F28"/>
                </a:solidFill>
              </a:rPr>
              <a:t>ic</a:t>
            </a:r>
            <a:r>
              <a:rPr lang="en-US" sz="1200" smtClean="0"/>
              <a:t> </a:t>
            </a:r>
            <a:r>
              <a:rPr lang="en-US" sz="1200" smtClean="0">
                <a:solidFill>
                  <a:srgbClr val="977231"/>
                </a:solidFill>
              </a:rPr>
              <a:t>acid</a:t>
            </a:r>
            <a:endParaRPr lang="en-US" sz="1200" smtClean="0"/>
          </a:p>
          <a:p>
            <a:pPr lvl="1" eaLnBrk="1" hangingPunct="1">
              <a:lnSpc>
                <a:spcPct val="90000"/>
              </a:lnSpc>
              <a:spcBef>
                <a:spcPct val="40000"/>
              </a:spcBef>
              <a:defRPr/>
            </a:pPr>
            <a:r>
              <a:rPr lang="en-US" sz="1200" smtClean="0"/>
              <a:t>HBr:  </a:t>
            </a:r>
            <a:r>
              <a:rPr lang="en-US" sz="1200" smtClean="0">
                <a:solidFill>
                  <a:srgbClr val="6B3EA9"/>
                </a:solidFill>
              </a:rPr>
              <a:t>hydro</a:t>
            </a:r>
            <a:r>
              <a:rPr lang="en-US" sz="1200" smtClean="0"/>
              <a:t>brom</a:t>
            </a:r>
            <a:r>
              <a:rPr lang="en-US" sz="1200" smtClean="0">
                <a:solidFill>
                  <a:srgbClr val="7E5F28"/>
                </a:solidFill>
              </a:rPr>
              <a:t>ic</a:t>
            </a:r>
            <a:r>
              <a:rPr lang="en-US" sz="1200" smtClean="0"/>
              <a:t> </a:t>
            </a:r>
            <a:r>
              <a:rPr lang="en-US" sz="1200" smtClean="0">
                <a:solidFill>
                  <a:srgbClr val="7E5F28"/>
                </a:solidFill>
              </a:rPr>
              <a:t>acid</a:t>
            </a:r>
            <a:endParaRPr lang="en-US" sz="1200" smtClean="0"/>
          </a:p>
          <a:p>
            <a:pPr lvl="1" eaLnBrk="1" hangingPunct="1">
              <a:lnSpc>
                <a:spcPct val="90000"/>
              </a:lnSpc>
              <a:spcBef>
                <a:spcPct val="40000"/>
              </a:spcBef>
              <a:defRPr/>
            </a:pPr>
            <a:endParaRPr lang="en-US" sz="1200" smtClean="0"/>
          </a:p>
          <a:p>
            <a:pPr eaLnBrk="1" hangingPunct="1">
              <a:lnSpc>
                <a:spcPct val="90000"/>
              </a:lnSpc>
              <a:spcBef>
                <a:spcPct val="40000"/>
              </a:spcBef>
              <a:buClrTx/>
              <a:defRPr/>
            </a:pPr>
            <a:r>
              <a:rPr lang="en-US" sz="1200" smtClean="0">
                <a:cs typeface="+mn-cs"/>
              </a:rPr>
              <a:t>If the anion in the acid ends in -</a:t>
            </a:r>
            <a:r>
              <a:rPr lang="en-US" sz="1200" i="1" smtClean="0">
                <a:solidFill>
                  <a:schemeClr val="hlink"/>
                </a:solidFill>
                <a:cs typeface="+mn-cs"/>
              </a:rPr>
              <a:t>ite</a:t>
            </a:r>
            <a:r>
              <a:rPr lang="en-US" sz="1200" smtClean="0">
                <a:cs typeface="+mn-cs"/>
              </a:rPr>
              <a:t>, change the ending to -</a:t>
            </a:r>
            <a:r>
              <a:rPr lang="en-US" sz="1200" i="1" smtClean="0">
                <a:solidFill>
                  <a:schemeClr val="hlink"/>
                </a:solidFill>
                <a:cs typeface="+mn-cs"/>
              </a:rPr>
              <a:t>ous</a:t>
            </a:r>
            <a:r>
              <a:rPr lang="en-US" sz="1200" i="1" smtClean="0">
                <a:solidFill>
                  <a:srgbClr val="259B26"/>
                </a:solidFill>
                <a:cs typeface="+mn-cs"/>
              </a:rPr>
              <a:t> </a:t>
            </a:r>
            <a:r>
              <a:rPr lang="en-US" sz="1200" i="1" smtClean="0">
                <a:solidFill>
                  <a:schemeClr val="hlink"/>
                </a:solidFill>
                <a:cs typeface="+mn-cs"/>
              </a:rPr>
              <a:t>acid</a:t>
            </a:r>
            <a:r>
              <a:rPr lang="en-US" sz="1200" smtClean="0">
                <a:cs typeface="+mn-cs"/>
              </a:rPr>
              <a:t>:</a:t>
            </a:r>
          </a:p>
          <a:p>
            <a:pPr lvl="1" eaLnBrk="1" hangingPunct="1">
              <a:lnSpc>
                <a:spcPct val="90000"/>
              </a:lnSpc>
              <a:spcBef>
                <a:spcPct val="40000"/>
              </a:spcBef>
              <a:defRPr/>
            </a:pPr>
            <a:r>
              <a:rPr lang="en-US" sz="1200" smtClean="0"/>
              <a:t>HClO: hypochlor</a:t>
            </a:r>
            <a:r>
              <a:rPr lang="en-US" sz="1200" smtClean="0">
                <a:solidFill>
                  <a:schemeClr val="hlink"/>
                </a:solidFill>
              </a:rPr>
              <a:t>ous</a:t>
            </a:r>
            <a:r>
              <a:rPr lang="en-US" sz="1200" smtClean="0"/>
              <a:t> </a:t>
            </a:r>
            <a:r>
              <a:rPr lang="en-US" sz="1200" smtClean="0">
                <a:solidFill>
                  <a:schemeClr val="hlink"/>
                </a:solidFill>
              </a:rPr>
              <a:t>acid</a:t>
            </a:r>
            <a:endParaRPr lang="en-US" sz="1200" smtClean="0"/>
          </a:p>
          <a:p>
            <a:pPr lvl="1" eaLnBrk="1" hangingPunct="1">
              <a:lnSpc>
                <a:spcPct val="90000"/>
              </a:lnSpc>
              <a:spcBef>
                <a:spcPct val="40000"/>
              </a:spcBef>
              <a:defRPr/>
            </a:pPr>
            <a:r>
              <a:rPr lang="en-US" sz="1200" smtClean="0"/>
              <a:t>HClO</a:t>
            </a:r>
            <a:r>
              <a:rPr lang="en-US" sz="1200" baseline="-25000" smtClean="0"/>
              <a:t>2</a:t>
            </a:r>
            <a:r>
              <a:rPr lang="en-US" sz="1200" smtClean="0"/>
              <a:t>: chlor</a:t>
            </a:r>
            <a:r>
              <a:rPr lang="en-US" sz="1200" smtClean="0">
                <a:solidFill>
                  <a:schemeClr val="hlink"/>
                </a:solidFill>
              </a:rPr>
              <a:t>ous</a:t>
            </a:r>
            <a:r>
              <a:rPr lang="en-US" sz="1200" smtClean="0"/>
              <a:t> </a:t>
            </a:r>
            <a:r>
              <a:rPr lang="en-US" sz="1200" smtClean="0">
                <a:solidFill>
                  <a:schemeClr val="hlink"/>
                </a:solidFill>
              </a:rPr>
              <a:t>acid</a:t>
            </a:r>
            <a:endParaRPr lang="en-US" sz="1200" smtClean="0"/>
          </a:p>
          <a:p>
            <a:pPr lvl="1" eaLnBrk="1" hangingPunct="1">
              <a:lnSpc>
                <a:spcPct val="90000"/>
              </a:lnSpc>
              <a:spcBef>
                <a:spcPct val="40000"/>
              </a:spcBef>
              <a:defRPr/>
            </a:pPr>
            <a:endParaRPr lang="en-US" sz="1200" smtClean="0"/>
          </a:p>
          <a:p>
            <a:pPr eaLnBrk="1" hangingPunct="1">
              <a:lnSpc>
                <a:spcPct val="90000"/>
              </a:lnSpc>
              <a:spcBef>
                <a:spcPct val="40000"/>
              </a:spcBef>
              <a:defRPr/>
            </a:pPr>
            <a:r>
              <a:rPr lang="en-US" sz="1200" smtClean="0">
                <a:cs typeface="+mn-cs"/>
              </a:rPr>
              <a:t>If the anion in the acid ends in -</a:t>
            </a:r>
            <a:r>
              <a:rPr lang="en-US" sz="1200" i="1" smtClean="0">
                <a:solidFill>
                  <a:srgbClr val="259B26"/>
                </a:solidFill>
                <a:cs typeface="+mn-cs"/>
              </a:rPr>
              <a:t>ate</a:t>
            </a:r>
            <a:r>
              <a:rPr lang="en-US" sz="1200" smtClean="0">
                <a:cs typeface="+mn-cs"/>
              </a:rPr>
              <a:t>, change the ending to -</a:t>
            </a:r>
            <a:r>
              <a:rPr lang="en-US" sz="1200" i="1" smtClean="0">
                <a:solidFill>
                  <a:srgbClr val="259B26"/>
                </a:solidFill>
                <a:cs typeface="+mn-cs"/>
              </a:rPr>
              <a:t>ic acid</a:t>
            </a:r>
            <a:r>
              <a:rPr lang="en-US" sz="1200" i="1" smtClean="0">
                <a:cs typeface="+mn-cs"/>
              </a:rPr>
              <a:t>:</a:t>
            </a:r>
            <a:endParaRPr lang="en-US" sz="1200" smtClean="0">
              <a:cs typeface="+mn-cs"/>
            </a:endParaRPr>
          </a:p>
          <a:p>
            <a:pPr lvl="1" eaLnBrk="1" hangingPunct="1">
              <a:lnSpc>
                <a:spcPct val="90000"/>
              </a:lnSpc>
              <a:spcBef>
                <a:spcPct val="40000"/>
              </a:spcBef>
              <a:defRPr/>
            </a:pPr>
            <a:r>
              <a:rPr lang="en-US" sz="1200" smtClean="0"/>
              <a:t>HClO</a:t>
            </a:r>
            <a:r>
              <a:rPr lang="en-US" sz="1200" baseline="-25000" smtClean="0"/>
              <a:t>3</a:t>
            </a:r>
            <a:r>
              <a:rPr lang="en-US" sz="1200" smtClean="0"/>
              <a:t>:  chlor</a:t>
            </a:r>
            <a:r>
              <a:rPr lang="en-US" sz="1200" smtClean="0">
                <a:solidFill>
                  <a:srgbClr val="188B04"/>
                </a:solidFill>
              </a:rPr>
              <a:t>ic</a:t>
            </a:r>
            <a:r>
              <a:rPr lang="en-US" sz="1200" smtClean="0"/>
              <a:t> </a:t>
            </a:r>
            <a:r>
              <a:rPr lang="en-US" sz="1200" smtClean="0">
                <a:solidFill>
                  <a:srgbClr val="188B04"/>
                </a:solidFill>
              </a:rPr>
              <a:t>acid</a:t>
            </a:r>
            <a:endParaRPr lang="en-US" sz="1200" smtClean="0"/>
          </a:p>
          <a:p>
            <a:pPr lvl="1" eaLnBrk="1" hangingPunct="1">
              <a:lnSpc>
                <a:spcPct val="90000"/>
              </a:lnSpc>
              <a:spcBef>
                <a:spcPct val="40000"/>
              </a:spcBef>
              <a:defRPr/>
            </a:pPr>
            <a:r>
              <a:rPr lang="en-US" sz="1200" smtClean="0"/>
              <a:t>HClO</a:t>
            </a:r>
            <a:r>
              <a:rPr lang="en-US" sz="1200" baseline="-25000" smtClean="0"/>
              <a:t>4</a:t>
            </a:r>
            <a:r>
              <a:rPr lang="en-US" sz="1200" smtClean="0"/>
              <a:t>:  perchlor</a:t>
            </a:r>
            <a:r>
              <a:rPr lang="en-US" sz="1200" smtClean="0">
                <a:solidFill>
                  <a:srgbClr val="188B04"/>
                </a:solidFill>
              </a:rPr>
              <a:t>ic</a:t>
            </a:r>
            <a:r>
              <a:rPr lang="en-US" sz="1200" smtClean="0"/>
              <a:t> </a:t>
            </a:r>
            <a:r>
              <a:rPr lang="en-US" sz="1200" smtClean="0">
                <a:solidFill>
                  <a:srgbClr val="23BD08"/>
                </a:solidFill>
              </a:rPr>
              <a:t>acid</a:t>
            </a:r>
          </a:p>
          <a:p>
            <a:pPr eaLnBrk="1" hangingPunct="1">
              <a:lnSpc>
                <a:spcPct val="90000"/>
              </a:lnSpc>
              <a:spcBef>
                <a:spcPct val="40000"/>
              </a:spcBef>
              <a:defRPr/>
            </a:pPr>
            <a:endParaRPr lang="en-US" sz="1200" smtClean="0">
              <a:cs typeface="+mn-cs"/>
            </a:endParaRPr>
          </a:p>
          <a:p>
            <a:pPr eaLnBrk="1" hangingPunct="1">
              <a:lnSpc>
                <a:spcPct val="90000"/>
              </a:lnSpc>
              <a:spcBef>
                <a:spcPct val="40000"/>
              </a:spcBef>
              <a:defRPr/>
            </a:pPr>
            <a:r>
              <a:rPr lang="en-US" sz="1200" smtClean="0">
                <a:cs typeface="+mn-cs"/>
              </a:rPr>
              <a:t>If possible the </a:t>
            </a:r>
            <a:r>
              <a:rPr lang="en-US" sz="1200" smtClean="0">
                <a:solidFill>
                  <a:srgbClr val="184FC2"/>
                </a:solidFill>
                <a:cs typeface="+mn-cs"/>
              </a:rPr>
              <a:t>atom prefix</a:t>
            </a:r>
            <a:r>
              <a:rPr lang="en-US" sz="1200" smtClean="0">
                <a:cs typeface="+mn-cs"/>
              </a:rPr>
              <a:t> is EXTENDED so that it includes or ends in the letter </a:t>
            </a:r>
            <a:r>
              <a:rPr lang="ja-JP" altLang="en-US" sz="1200" smtClean="0">
                <a:cs typeface="+mn-cs"/>
              </a:rPr>
              <a:t>“</a:t>
            </a:r>
            <a:r>
              <a:rPr lang="en-US" sz="1200" smtClean="0">
                <a:cs typeface="+mn-cs"/>
              </a:rPr>
              <a:t>r</a:t>
            </a:r>
            <a:r>
              <a:rPr lang="ja-JP" altLang="en-US" sz="1200" smtClean="0">
                <a:cs typeface="+mn-cs"/>
              </a:rPr>
              <a:t>”</a:t>
            </a:r>
            <a:r>
              <a:rPr lang="en-US" sz="1200" smtClean="0">
                <a:cs typeface="+mn-cs"/>
              </a:rPr>
              <a:t> before adding the ending</a:t>
            </a:r>
          </a:p>
          <a:p>
            <a:pPr lvl="1" eaLnBrk="1" hangingPunct="1">
              <a:lnSpc>
                <a:spcPct val="90000"/>
              </a:lnSpc>
              <a:spcBef>
                <a:spcPct val="40000"/>
              </a:spcBef>
              <a:defRPr/>
            </a:pPr>
            <a:r>
              <a:rPr lang="en-US" sz="1200" smtClean="0"/>
              <a:t>H</a:t>
            </a:r>
            <a:r>
              <a:rPr lang="en-US" sz="1200" baseline="-25000" smtClean="0"/>
              <a:t>2</a:t>
            </a:r>
            <a:r>
              <a:rPr lang="en-US" sz="1200" smtClean="0"/>
              <a:t>SO</a:t>
            </a:r>
            <a:r>
              <a:rPr lang="en-US" sz="1200" baseline="-25000" smtClean="0"/>
              <a:t>4</a:t>
            </a:r>
            <a:r>
              <a:rPr lang="en-US" sz="1200" smtClean="0"/>
              <a:t>: </a:t>
            </a:r>
            <a:r>
              <a:rPr lang="en-US" sz="1200" smtClean="0">
                <a:solidFill>
                  <a:srgbClr val="184FC2"/>
                </a:solidFill>
              </a:rPr>
              <a:t>sulfur</a:t>
            </a:r>
            <a:r>
              <a:rPr lang="en-US" sz="1200" smtClean="0"/>
              <a:t>ic acid (NOT sulfic acid)</a:t>
            </a:r>
          </a:p>
          <a:p>
            <a:pPr lvl="1" eaLnBrk="1" hangingPunct="1">
              <a:lnSpc>
                <a:spcPct val="90000"/>
              </a:lnSpc>
              <a:spcBef>
                <a:spcPct val="40000"/>
              </a:spcBef>
              <a:defRPr/>
            </a:pPr>
            <a:r>
              <a:rPr lang="en-US" sz="1200" smtClean="0"/>
              <a:t>H</a:t>
            </a:r>
            <a:r>
              <a:rPr lang="en-US" sz="1200" baseline="-25000" smtClean="0"/>
              <a:t>3</a:t>
            </a:r>
            <a:r>
              <a:rPr lang="en-US" sz="1200" smtClean="0"/>
              <a:t>PO</a:t>
            </a:r>
            <a:r>
              <a:rPr lang="en-US" sz="1200" baseline="-25000" smtClean="0"/>
              <a:t>3</a:t>
            </a:r>
            <a:r>
              <a:rPr lang="en-US" sz="1200" smtClean="0"/>
              <a:t>: </a:t>
            </a:r>
            <a:r>
              <a:rPr lang="en-US" sz="1200" smtClean="0">
                <a:solidFill>
                  <a:srgbClr val="184FC2"/>
                </a:solidFill>
              </a:rPr>
              <a:t>phosphor</a:t>
            </a:r>
            <a:r>
              <a:rPr lang="en-US" sz="1200" smtClean="0"/>
              <a:t>ous acid (NOT phosphous acid)</a:t>
            </a:r>
          </a:p>
          <a:p>
            <a:pPr lvl="1" eaLnBrk="1" hangingPunct="1">
              <a:lnSpc>
                <a:spcPct val="90000"/>
              </a:lnSpc>
              <a:spcBef>
                <a:spcPct val="40000"/>
              </a:spcBef>
              <a:defRPr/>
            </a:pPr>
            <a:r>
              <a:rPr lang="en-US" sz="1200" smtClean="0"/>
              <a:t>H</a:t>
            </a:r>
            <a:r>
              <a:rPr lang="en-US" sz="1200" baseline="-25000" smtClean="0"/>
              <a:t>2</a:t>
            </a:r>
            <a:r>
              <a:rPr lang="en-US" sz="1200" smtClean="0"/>
              <a:t>S: hydro</a:t>
            </a:r>
            <a:r>
              <a:rPr lang="en-US" sz="1200" smtClean="0">
                <a:solidFill>
                  <a:srgbClr val="184FC2"/>
                </a:solidFill>
              </a:rPr>
              <a:t>sulfur</a:t>
            </a:r>
            <a:r>
              <a:rPr lang="en-US" sz="1200" smtClean="0"/>
              <a:t>ic acid</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calcmode="lin" valueType="num">
                                      <p:cBhvr additive="base">
                                        <p:cTn id="7" dur="500" fill="hold"/>
                                        <p:tgtEl>
                                          <p:spTgt spid="1208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083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2000"/>
                                  </p:stCondLst>
                                  <p:childTnLst>
                                    <p:set>
                                      <p:cBhvr>
                                        <p:cTn id="11" dur="1" fill="hold">
                                          <p:stCondLst>
                                            <p:cond delay="0"/>
                                          </p:stCondLst>
                                        </p:cTn>
                                        <p:tgtEl>
                                          <p:spTgt spid="120835">
                                            <p:txEl>
                                              <p:pRg st="2" end="2"/>
                                            </p:txEl>
                                          </p:spTgt>
                                        </p:tgtEl>
                                        <p:attrNameLst>
                                          <p:attrName>style.visibility</p:attrName>
                                        </p:attrNameLst>
                                      </p:cBhvr>
                                      <p:to>
                                        <p:strVal val="visible"/>
                                      </p:to>
                                    </p:set>
                                    <p:anim calcmode="lin" valueType="num">
                                      <p:cBhvr additive="base">
                                        <p:cTn id="12" dur="500" fill="hold"/>
                                        <p:tgtEl>
                                          <p:spTgt spid="120835">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0835">
                                            <p:txEl>
                                              <p:pRg st="2" end="2"/>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000"/>
                                  </p:stCondLst>
                                  <p:childTnLst>
                                    <p:set>
                                      <p:cBhvr>
                                        <p:cTn id="15" dur="1" fill="hold">
                                          <p:stCondLst>
                                            <p:cond delay="0"/>
                                          </p:stCondLst>
                                        </p:cTn>
                                        <p:tgtEl>
                                          <p:spTgt spid="120835">
                                            <p:txEl>
                                              <p:pRg st="3" end="3"/>
                                            </p:txEl>
                                          </p:spTgt>
                                        </p:tgtEl>
                                        <p:attrNameLst>
                                          <p:attrName>style.visibility</p:attrName>
                                        </p:attrNameLst>
                                      </p:cBhvr>
                                      <p:to>
                                        <p:strVal val="visible"/>
                                      </p:to>
                                    </p:set>
                                    <p:anim calcmode="lin" valueType="num">
                                      <p:cBhvr additive="base">
                                        <p:cTn id="16" dur="500" fill="hold"/>
                                        <p:tgtEl>
                                          <p:spTgt spid="120835">
                                            <p:txEl>
                                              <p:pRg st="3" end="3"/>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0835">
                                            <p:txEl>
                                              <p:pRg st="3" end="3"/>
                                            </p:txEl>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2000"/>
                                  </p:stCondLst>
                                  <p:childTnLst>
                                    <p:set>
                                      <p:cBhvr>
                                        <p:cTn id="19" dur="1" fill="hold">
                                          <p:stCondLst>
                                            <p:cond delay="0"/>
                                          </p:stCondLst>
                                        </p:cTn>
                                        <p:tgtEl>
                                          <p:spTgt spid="120835">
                                            <p:txEl>
                                              <p:pRg st="4" end="4"/>
                                            </p:txEl>
                                          </p:spTgt>
                                        </p:tgtEl>
                                        <p:attrNameLst>
                                          <p:attrName>style.visibility</p:attrName>
                                        </p:attrNameLst>
                                      </p:cBhvr>
                                      <p:to>
                                        <p:strVal val="visible"/>
                                      </p:to>
                                    </p:set>
                                    <p:anim calcmode="lin" valueType="num">
                                      <p:cBhvr additive="base">
                                        <p:cTn id="20" dur="500" fill="hold"/>
                                        <p:tgtEl>
                                          <p:spTgt spid="120835">
                                            <p:txEl>
                                              <p:pRg st="4" end="4"/>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20835">
                                            <p:txEl>
                                              <p:pRg st="4" end="4"/>
                                            </p:txEl>
                                          </p:spTgt>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3000"/>
                            </p:stCondLst>
                            <p:childTnLst>
                              <p:par>
                                <p:cTn id="23" presetID="2" presetClass="entr" presetSubtype="8" fill="hold" grpId="0" nodeType="afterEffect">
                                  <p:stCondLst>
                                    <p:cond delay="2000"/>
                                  </p:stCondLst>
                                  <p:childTnLst>
                                    <p:set>
                                      <p:cBhvr>
                                        <p:cTn id="24" dur="1" fill="hold">
                                          <p:stCondLst>
                                            <p:cond delay="0"/>
                                          </p:stCondLst>
                                        </p:cTn>
                                        <p:tgtEl>
                                          <p:spTgt spid="120835">
                                            <p:txEl>
                                              <p:pRg st="6" end="6"/>
                                            </p:txEl>
                                          </p:spTgt>
                                        </p:tgtEl>
                                        <p:attrNameLst>
                                          <p:attrName>style.visibility</p:attrName>
                                        </p:attrNameLst>
                                      </p:cBhvr>
                                      <p:to>
                                        <p:strVal val="visible"/>
                                      </p:to>
                                    </p:set>
                                    <p:anim calcmode="lin" valueType="num">
                                      <p:cBhvr additive="base">
                                        <p:cTn id="25" dur="500" fill="hold"/>
                                        <p:tgtEl>
                                          <p:spTgt spid="12083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0835">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2000"/>
                                  </p:stCondLst>
                                  <p:childTnLst>
                                    <p:set>
                                      <p:cBhvr>
                                        <p:cTn id="28" dur="1" fill="hold">
                                          <p:stCondLst>
                                            <p:cond delay="0"/>
                                          </p:stCondLst>
                                        </p:cTn>
                                        <p:tgtEl>
                                          <p:spTgt spid="120835">
                                            <p:txEl>
                                              <p:pRg st="7" end="7"/>
                                            </p:txEl>
                                          </p:spTgt>
                                        </p:tgtEl>
                                        <p:attrNameLst>
                                          <p:attrName>style.visibility</p:attrName>
                                        </p:attrNameLst>
                                      </p:cBhvr>
                                      <p:to>
                                        <p:strVal val="visible"/>
                                      </p:to>
                                    </p:set>
                                    <p:anim calcmode="lin" valueType="num">
                                      <p:cBhvr additive="base">
                                        <p:cTn id="29" dur="500" fill="hold"/>
                                        <p:tgtEl>
                                          <p:spTgt spid="120835">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20835">
                                            <p:txEl>
                                              <p:pRg st="7" end="7"/>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2000"/>
                                  </p:stCondLst>
                                  <p:childTnLst>
                                    <p:set>
                                      <p:cBhvr>
                                        <p:cTn id="32" dur="1" fill="hold">
                                          <p:stCondLst>
                                            <p:cond delay="0"/>
                                          </p:stCondLst>
                                        </p:cTn>
                                        <p:tgtEl>
                                          <p:spTgt spid="120835">
                                            <p:txEl>
                                              <p:pRg st="8" end="8"/>
                                            </p:txEl>
                                          </p:spTgt>
                                        </p:tgtEl>
                                        <p:attrNameLst>
                                          <p:attrName>style.visibility</p:attrName>
                                        </p:attrNameLst>
                                      </p:cBhvr>
                                      <p:to>
                                        <p:strVal val="visible"/>
                                      </p:to>
                                    </p:set>
                                    <p:anim calcmode="lin" valueType="num">
                                      <p:cBhvr additive="base">
                                        <p:cTn id="33" dur="500" fill="hold"/>
                                        <p:tgtEl>
                                          <p:spTgt spid="120835">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20835">
                                            <p:txEl>
                                              <p:pRg st="8" end="8"/>
                                            </p:txEl>
                                          </p:spTgt>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5500"/>
                            </p:stCondLst>
                            <p:childTnLst>
                              <p:par>
                                <p:cTn id="36" presetID="2" presetClass="entr" presetSubtype="8" fill="hold" grpId="0" nodeType="afterEffect">
                                  <p:stCondLst>
                                    <p:cond delay="2000"/>
                                  </p:stCondLst>
                                  <p:childTnLst>
                                    <p:set>
                                      <p:cBhvr>
                                        <p:cTn id="37" dur="1" fill="hold">
                                          <p:stCondLst>
                                            <p:cond delay="0"/>
                                          </p:stCondLst>
                                        </p:cTn>
                                        <p:tgtEl>
                                          <p:spTgt spid="120835">
                                            <p:txEl>
                                              <p:pRg st="10" end="10"/>
                                            </p:txEl>
                                          </p:spTgt>
                                        </p:tgtEl>
                                        <p:attrNameLst>
                                          <p:attrName>style.visibility</p:attrName>
                                        </p:attrNameLst>
                                      </p:cBhvr>
                                      <p:to>
                                        <p:strVal val="visible"/>
                                      </p:to>
                                    </p:set>
                                    <p:anim calcmode="lin" valueType="num">
                                      <p:cBhvr additive="base">
                                        <p:cTn id="38" dur="500" fill="hold"/>
                                        <p:tgtEl>
                                          <p:spTgt spid="120835">
                                            <p:txEl>
                                              <p:pRg st="10" end="1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20835">
                                            <p:txEl>
                                              <p:pRg st="10" end="10"/>
                                            </p:txEl>
                                          </p:spTgt>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2000"/>
                                  </p:stCondLst>
                                  <p:childTnLst>
                                    <p:set>
                                      <p:cBhvr>
                                        <p:cTn id="41" dur="1" fill="hold">
                                          <p:stCondLst>
                                            <p:cond delay="0"/>
                                          </p:stCondLst>
                                        </p:cTn>
                                        <p:tgtEl>
                                          <p:spTgt spid="120835">
                                            <p:txEl>
                                              <p:pRg st="11" end="11"/>
                                            </p:txEl>
                                          </p:spTgt>
                                        </p:tgtEl>
                                        <p:attrNameLst>
                                          <p:attrName>style.visibility</p:attrName>
                                        </p:attrNameLst>
                                      </p:cBhvr>
                                      <p:to>
                                        <p:strVal val="visible"/>
                                      </p:to>
                                    </p:set>
                                    <p:anim calcmode="lin" valueType="num">
                                      <p:cBhvr additive="base">
                                        <p:cTn id="42" dur="500" fill="hold"/>
                                        <p:tgtEl>
                                          <p:spTgt spid="120835">
                                            <p:txEl>
                                              <p:pRg st="11" end="11"/>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20835">
                                            <p:txEl>
                                              <p:pRg st="11" end="11"/>
                                            </p:txEl>
                                          </p:spTgt>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2000"/>
                                  </p:stCondLst>
                                  <p:childTnLst>
                                    <p:set>
                                      <p:cBhvr>
                                        <p:cTn id="45" dur="1" fill="hold">
                                          <p:stCondLst>
                                            <p:cond delay="0"/>
                                          </p:stCondLst>
                                        </p:cTn>
                                        <p:tgtEl>
                                          <p:spTgt spid="120835">
                                            <p:txEl>
                                              <p:pRg st="12" end="12"/>
                                            </p:txEl>
                                          </p:spTgt>
                                        </p:tgtEl>
                                        <p:attrNameLst>
                                          <p:attrName>style.visibility</p:attrName>
                                        </p:attrNameLst>
                                      </p:cBhvr>
                                      <p:to>
                                        <p:strVal val="visible"/>
                                      </p:to>
                                    </p:set>
                                    <p:anim calcmode="lin" valueType="num">
                                      <p:cBhvr additive="base">
                                        <p:cTn id="46" dur="500" fill="hold"/>
                                        <p:tgtEl>
                                          <p:spTgt spid="120835">
                                            <p:txEl>
                                              <p:pRg st="12" end="12"/>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20835">
                                            <p:txEl>
                                              <p:pRg st="12" end="12"/>
                                            </p:txEl>
                                          </p:spTgt>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8000"/>
                            </p:stCondLst>
                            <p:childTnLst>
                              <p:par>
                                <p:cTn id="49" presetID="2" presetClass="entr" presetSubtype="8" fill="hold" grpId="0" nodeType="afterEffect">
                                  <p:stCondLst>
                                    <p:cond delay="2000"/>
                                  </p:stCondLst>
                                  <p:childTnLst>
                                    <p:set>
                                      <p:cBhvr>
                                        <p:cTn id="50" dur="1" fill="hold">
                                          <p:stCondLst>
                                            <p:cond delay="0"/>
                                          </p:stCondLst>
                                        </p:cTn>
                                        <p:tgtEl>
                                          <p:spTgt spid="120835">
                                            <p:txEl>
                                              <p:pRg st="14" end="14"/>
                                            </p:txEl>
                                          </p:spTgt>
                                        </p:tgtEl>
                                        <p:attrNameLst>
                                          <p:attrName>style.visibility</p:attrName>
                                        </p:attrNameLst>
                                      </p:cBhvr>
                                      <p:to>
                                        <p:strVal val="visible"/>
                                      </p:to>
                                    </p:set>
                                    <p:anim calcmode="lin" valueType="num">
                                      <p:cBhvr additive="base">
                                        <p:cTn id="51" dur="500" fill="hold"/>
                                        <p:tgtEl>
                                          <p:spTgt spid="120835">
                                            <p:txEl>
                                              <p:pRg st="14" end="1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20835">
                                            <p:txEl>
                                              <p:pRg st="14" end="14"/>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2000"/>
                                  </p:stCondLst>
                                  <p:childTnLst>
                                    <p:set>
                                      <p:cBhvr>
                                        <p:cTn id="54" dur="1" fill="hold">
                                          <p:stCondLst>
                                            <p:cond delay="0"/>
                                          </p:stCondLst>
                                        </p:cTn>
                                        <p:tgtEl>
                                          <p:spTgt spid="120835">
                                            <p:txEl>
                                              <p:pRg st="15" end="15"/>
                                            </p:txEl>
                                          </p:spTgt>
                                        </p:tgtEl>
                                        <p:attrNameLst>
                                          <p:attrName>style.visibility</p:attrName>
                                        </p:attrNameLst>
                                      </p:cBhvr>
                                      <p:to>
                                        <p:strVal val="visible"/>
                                      </p:to>
                                    </p:set>
                                    <p:anim calcmode="lin" valueType="num">
                                      <p:cBhvr additive="base">
                                        <p:cTn id="55" dur="500" fill="hold"/>
                                        <p:tgtEl>
                                          <p:spTgt spid="120835">
                                            <p:txEl>
                                              <p:pRg st="15" end="15"/>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20835">
                                            <p:txEl>
                                              <p:pRg st="15" end="15"/>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2000"/>
                                  </p:stCondLst>
                                  <p:childTnLst>
                                    <p:set>
                                      <p:cBhvr>
                                        <p:cTn id="58" dur="1" fill="hold">
                                          <p:stCondLst>
                                            <p:cond delay="0"/>
                                          </p:stCondLst>
                                        </p:cTn>
                                        <p:tgtEl>
                                          <p:spTgt spid="120835">
                                            <p:txEl>
                                              <p:pRg st="16" end="16"/>
                                            </p:txEl>
                                          </p:spTgt>
                                        </p:tgtEl>
                                        <p:attrNameLst>
                                          <p:attrName>style.visibility</p:attrName>
                                        </p:attrNameLst>
                                      </p:cBhvr>
                                      <p:to>
                                        <p:strVal val="visible"/>
                                      </p:to>
                                    </p:set>
                                    <p:anim calcmode="lin" valueType="num">
                                      <p:cBhvr additive="base">
                                        <p:cTn id="59" dur="500" fill="hold"/>
                                        <p:tgtEl>
                                          <p:spTgt spid="120835">
                                            <p:txEl>
                                              <p:pRg st="16" end="16"/>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20835">
                                            <p:txEl>
                                              <p:pRg st="16" end="16"/>
                                            </p:tx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2000"/>
                                  </p:stCondLst>
                                  <p:childTnLst>
                                    <p:set>
                                      <p:cBhvr>
                                        <p:cTn id="62" dur="1" fill="hold">
                                          <p:stCondLst>
                                            <p:cond delay="0"/>
                                          </p:stCondLst>
                                        </p:cTn>
                                        <p:tgtEl>
                                          <p:spTgt spid="120835">
                                            <p:txEl>
                                              <p:pRg st="17" end="17"/>
                                            </p:txEl>
                                          </p:spTgt>
                                        </p:tgtEl>
                                        <p:attrNameLst>
                                          <p:attrName>style.visibility</p:attrName>
                                        </p:attrNameLst>
                                      </p:cBhvr>
                                      <p:to>
                                        <p:strVal val="visible"/>
                                      </p:to>
                                    </p:set>
                                    <p:anim calcmode="lin" valueType="num">
                                      <p:cBhvr additive="base">
                                        <p:cTn id="63" dur="500" fill="hold"/>
                                        <p:tgtEl>
                                          <p:spTgt spid="120835">
                                            <p:txEl>
                                              <p:pRg st="17" end="17"/>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120835">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Chapter 2</a:t>
            </a:r>
          </a:p>
        </p:txBody>
      </p:sp>
      <p:sp>
        <p:nvSpPr>
          <p:cNvPr id="7" name="Slide Number Placeholder 6"/>
          <p:cNvSpPr>
            <a:spLocks noGrp="1"/>
          </p:cNvSpPr>
          <p:nvPr>
            <p:ph type="sldNum" sz="quarter" idx="12"/>
          </p:nvPr>
        </p:nvSpPr>
        <p:spPr/>
        <p:txBody>
          <a:bodyPr/>
          <a:lstStyle/>
          <a:p>
            <a:pPr>
              <a:defRPr/>
            </a:pPr>
            <a:fld id="{C19AE4D8-4C87-484E-A722-1B0B78EE88A1}" type="slidenum">
              <a:rPr lang="en-US"/>
              <a:pPr>
                <a:defRPr/>
              </a:pPr>
              <a:t>43</a:t>
            </a:fld>
            <a:endParaRPr lang="en-US"/>
          </a:p>
        </p:txBody>
      </p:sp>
      <p:sp>
        <p:nvSpPr>
          <p:cNvPr id="126978" name="Rectangle 2"/>
          <p:cNvSpPr>
            <a:spLocks noGrp="1" noChangeArrowheads="1"/>
          </p:cNvSpPr>
          <p:nvPr>
            <p:ph type="title"/>
          </p:nvPr>
        </p:nvSpPr>
        <p:spPr/>
        <p:txBody>
          <a:bodyPr/>
          <a:lstStyle/>
          <a:p>
            <a:pPr eaLnBrk="1" hangingPunct="1">
              <a:defRPr/>
            </a:pPr>
            <a:r>
              <a:rPr lang="en-US" sz="3200" smtClean="0">
                <a:cs typeface="+mj-cs"/>
              </a:rPr>
              <a:t>Naming Binary Molecular Compounds</a:t>
            </a:r>
            <a:endParaRPr lang="en-US" smtClean="0">
              <a:cs typeface="+mj-cs"/>
            </a:endParaRPr>
          </a:p>
        </p:txBody>
      </p:sp>
      <p:sp>
        <p:nvSpPr>
          <p:cNvPr id="126979" name="Rectangle 3"/>
          <p:cNvSpPr>
            <a:spLocks noGrp="1" noChangeArrowheads="1"/>
          </p:cNvSpPr>
          <p:nvPr>
            <p:ph type="body" sz="half" idx="2"/>
          </p:nvPr>
        </p:nvSpPr>
        <p:spPr>
          <a:xfrm>
            <a:off x="4343400" y="1981200"/>
            <a:ext cx="4495800" cy="3505200"/>
          </a:xfrm>
        </p:spPr>
        <p:txBody>
          <a:bodyPr/>
          <a:lstStyle/>
          <a:p>
            <a:pPr eaLnBrk="1" hangingPunct="1">
              <a:lnSpc>
                <a:spcPct val="90000"/>
              </a:lnSpc>
              <a:spcBef>
                <a:spcPct val="50000"/>
              </a:spcBef>
              <a:defRPr/>
            </a:pPr>
            <a:r>
              <a:rPr lang="en-US" sz="1800" smtClean="0">
                <a:cs typeface="+mn-cs"/>
              </a:rPr>
              <a:t>First make sure the compound is </a:t>
            </a:r>
            <a:r>
              <a:rPr lang="en-US" sz="1800" u="sng" smtClean="0">
                <a:cs typeface="+mn-cs"/>
              </a:rPr>
              <a:t>NOT IONIC</a:t>
            </a:r>
            <a:r>
              <a:rPr lang="en-US" sz="1800" smtClean="0">
                <a:cs typeface="+mn-cs"/>
              </a:rPr>
              <a:t> and </a:t>
            </a:r>
            <a:r>
              <a:rPr lang="en-US" sz="1800" u="sng" smtClean="0">
                <a:cs typeface="+mn-cs"/>
              </a:rPr>
              <a:t>NOT AN ACID</a:t>
            </a:r>
            <a:endParaRPr lang="en-US" sz="1800" smtClean="0">
              <a:cs typeface="+mn-cs"/>
            </a:endParaRPr>
          </a:p>
          <a:p>
            <a:pPr eaLnBrk="1" hangingPunct="1">
              <a:lnSpc>
                <a:spcPct val="90000"/>
              </a:lnSpc>
              <a:spcBef>
                <a:spcPct val="50000"/>
              </a:spcBef>
              <a:defRPr/>
            </a:pPr>
            <a:r>
              <a:rPr lang="en-US" sz="1800" smtClean="0">
                <a:cs typeface="+mn-cs"/>
              </a:rPr>
              <a:t>The element furthest away from F on the Periodic Table is usually listed first. </a:t>
            </a:r>
          </a:p>
          <a:p>
            <a:pPr eaLnBrk="1" hangingPunct="1">
              <a:lnSpc>
                <a:spcPct val="90000"/>
              </a:lnSpc>
              <a:spcBef>
                <a:spcPct val="50000"/>
              </a:spcBef>
              <a:defRPr/>
            </a:pPr>
            <a:r>
              <a:rPr lang="en-US" sz="1800" smtClean="0">
                <a:cs typeface="+mn-cs"/>
              </a:rPr>
              <a:t>A prefix is used to denote the number of atoms of each element in the compound (</a:t>
            </a:r>
            <a:r>
              <a:rPr lang="en-US" sz="1800" i="1" smtClean="0">
                <a:solidFill>
                  <a:srgbClr val="9C37DC"/>
                </a:solidFill>
                <a:cs typeface="+mn-cs"/>
              </a:rPr>
              <a:t>mono</a:t>
            </a:r>
            <a:r>
              <a:rPr lang="en-US" sz="1800" smtClean="0">
                <a:cs typeface="+mn-cs"/>
              </a:rPr>
              <a:t>- is not used on the first element listed, however.)</a:t>
            </a:r>
          </a:p>
          <a:p>
            <a:pPr eaLnBrk="1" hangingPunct="1">
              <a:lnSpc>
                <a:spcPct val="90000"/>
              </a:lnSpc>
              <a:defRPr/>
            </a:pPr>
            <a:r>
              <a:rPr lang="en-US" sz="1800" smtClean="0">
                <a:cs typeface="+mn-cs"/>
              </a:rPr>
              <a:t>The ending on the element closest to F is changed to -</a:t>
            </a:r>
            <a:r>
              <a:rPr lang="en-US" sz="1800" i="1" smtClean="0">
                <a:solidFill>
                  <a:srgbClr val="C82E32"/>
                </a:solidFill>
                <a:cs typeface="+mn-cs"/>
              </a:rPr>
              <a:t>ide</a:t>
            </a:r>
            <a:r>
              <a:rPr lang="en-US" sz="1800" i="1" smtClean="0">
                <a:cs typeface="+mn-cs"/>
              </a:rPr>
              <a:t>.</a:t>
            </a:r>
          </a:p>
          <a:p>
            <a:pPr lvl="1" eaLnBrk="1" hangingPunct="1">
              <a:lnSpc>
                <a:spcPct val="90000"/>
              </a:lnSpc>
              <a:defRPr/>
            </a:pPr>
            <a:r>
              <a:rPr lang="en-US" sz="1800" smtClean="0"/>
              <a:t>CO</a:t>
            </a:r>
            <a:r>
              <a:rPr lang="en-US" sz="1800" baseline="-25000" smtClean="0"/>
              <a:t>2</a:t>
            </a:r>
            <a:r>
              <a:rPr lang="en-US" sz="1800" smtClean="0"/>
              <a:t>: carbon dioxide</a:t>
            </a:r>
          </a:p>
          <a:p>
            <a:pPr lvl="1" eaLnBrk="1" hangingPunct="1">
              <a:lnSpc>
                <a:spcPct val="90000"/>
              </a:lnSpc>
              <a:defRPr/>
            </a:pPr>
            <a:r>
              <a:rPr lang="en-US" sz="1800" smtClean="0"/>
              <a:t>CCl</a:t>
            </a:r>
            <a:r>
              <a:rPr lang="en-US" sz="1800" baseline="-25000" smtClean="0"/>
              <a:t>4</a:t>
            </a:r>
            <a:r>
              <a:rPr lang="en-US" sz="1800" smtClean="0"/>
              <a:t>: carbon tetrachloride</a:t>
            </a:r>
            <a:endParaRPr lang="en-US" sz="2000" smtClean="0"/>
          </a:p>
        </p:txBody>
      </p:sp>
      <p:pic>
        <p:nvPicPr>
          <p:cNvPr id="126980" name="Picture 4" descr="02_T0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22200" b="3720"/>
          <a:stretch>
            <a:fillRect/>
          </a:stretch>
        </p:blipFill>
        <p:spPr>
          <a:xfrm>
            <a:off x="381000" y="2209800"/>
            <a:ext cx="3784600" cy="3208338"/>
          </a:xfrm>
        </p:spPr>
      </p:pic>
      <p:sp>
        <p:nvSpPr>
          <p:cNvPr id="126981" name="Rectangle 5"/>
          <p:cNvSpPr>
            <a:spLocks noChangeArrowheads="1"/>
          </p:cNvSpPr>
          <p:nvPr/>
        </p:nvSpPr>
        <p:spPr bwMode="auto">
          <a:xfrm>
            <a:off x="457200" y="56388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lnSpc>
                <a:spcPct val="90000"/>
              </a:lnSpc>
              <a:spcBef>
                <a:spcPct val="20000"/>
              </a:spcBef>
              <a:buClr>
                <a:schemeClr val="folHlink"/>
              </a:buClr>
              <a:buSzPct val="60000"/>
              <a:buFont typeface="Wingdings" charset="0"/>
              <a:buChar char="n"/>
              <a:defRPr/>
            </a:pPr>
            <a:r>
              <a:rPr lang="en-US" sz="1800"/>
              <a:t>If the prefix ends with </a:t>
            </a:r>
            <a:r>
              <a:rPr lang="en-US" sz="1800" i="1"/>
              <a:t>a</a:t>
            </a:r>
            <a:r>
              <a:rPr lang="en-US" sz="1800"/>
              <a:t> or </a:t>
            </a:r>
            <a:r>
              <a:rPr lang="en-US" sz="1800" i="1"/>
              <a:t>o</a:t>
            </a:r>
            <a:r>
              <a:rPr lang="en-US" sz="1800"/>
              <a:t> and the name of the element begins with a vowel, the a or o at the end of the prefix is dropped:</a:t>
            </a:r>
          </a:p>
          <a:p>
            <a:pPr marL="742950" lvl="1" indent="-285750" eaLnBrk="1" hangingPunct="1">
              <a:lnSpc>
                <a:spcPct val="90000"/>
              </a:lnSpc>
              <a:spcBef>
                <a:spcPct val="20000"/>
              </a:spcBef>
              <a:buClr>
                <a:schemeClr val="hlink"/>
              </a:buClr>
              <a:buSzPct val="55000"/>
              <a:buFont typeface="Wingdings" charset="0"/>
              <a:buChar char="n"/>
              <a:defRPr/>
            </a:pPr>
            <a:r>
              <a:rPr lang="en-US" sz="1800"/>
              <a:t>N</a:t>
            </a:r>
            <a:r>
              <a:rPr lang="en-US" sz="1800" baseline="-25000"/>
              <a:t>2</a:t>
            </a:r>
            <a:r>
              <a:rPr lang="en-US" sz="1800"/>
              <a:t>O</a:t>
            </a:r>
            <a:r>
              <a:rPr lang="en-US" sz="1800" baseline="-25000"/>
              <a:t>5</a:t>
            </a:r>
            <a:r>
              <a:rPr lang="en-US" sz="1800"/>
              <a:t>:  dinitrogen </a:t>
            </a:r>
            <a:r>
              <a:rPr lang="en-US" sz="1800">
                <a:solidFill>
                  <a:srgbClr val="C82E32"/>
                </a:solidFill>
              </a:rPr>
              <a:t>pent</a:t>
            </a:r>
            <a:r>
              <a:rPr lang="en-US" sz="1800"/>
              <a:t>oxide</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strips(downRight)">
                                      <p:cBhvr>
                                        <p:cTn id="7" dur="2000"/>
                                        <p:tgtEl>
                                          <p:spTgt spid="126979">
                                            <p:txEl>
                                              <p:pRg st="0" end="0"/>
                                            </p:txEl>
                                          </p:spTgt>
                                        </p:tgtEl>
                                      </p:cBhvr>
                                    </p:animEffect>
                                  </p:childTnLst>
                                </p:cTn>
                              </p:par>
                            </p:childTnLst>
                          </p:cTn>
                        </p:par>
                        <p:par>
                          <p:cTn id="8" fill="hold" nodeType="afterGroup">
                            <p:stCondLst>
                              <p:cond delay="2000"/>
                            </p:stCondLst>
                            <p:childTnLst>
                              <p:par>
                                <p:cTn id="9" presetID="18" presetClass="entr" presetSubtype="6" fill="hold" grpId="0" nodeType="afterEffect">
                                  <p:stCondLst>
                                    <p:cond delay="0"/>
                                  </p:stCondLst>
                                  <p:childTnLst>
                                    <p:set>
                                      <p:cBhvr>
                                        <p:cTn id="10" dur="1" fill="hold">
                                          <p:stCondLst>
                                            <p:cond delay="0"/>
                                          </p:stCondLst>
                                        </p:cTn>
                                        <p:tgtEl>
                                          <p:spTgt spid="126979">
                                            <p:txEl>
                                              <p:pRg st="1" end="1"/>
                                            </p:txEl>
                                          </p:spTgt>
                                        </p:tgtEl>
                                        <p:attrNameLst>
                                          <p:attrName>style.visibility</p:attrName>
                                        </p:attrNameLst>
                                      </p:cBhvr>
                                      <p:to>
                                        <p:strVal val="visible"/>
                                      </p:to>
                                    </p:set>
                                    <p:animEffect transition="in" filter="strips(downRight)">
                                      <p:cBhvr>
                                        <p:cTn id="11" dur="2000"/>
                                        <p:tgtEl>
                                          <p:spTgt spid="126979">
                                            <p:txEl>
                                              <p:pRg st="1" end="1"/>
                                            </p:txEl>
                                          </p:spTgt>
                                        </p:tgtEl>
                                      </p:cBhvr>
                                    </p:animEffect>
                                  </p:childTnLst>
                                </p:cTn>
                              </p:par>
                            </p:childTnLst>
                          </p:cTn>
                        </p:par>
                        <p:par>
                          <p:cTn id="12" fill="hold" nodeType="afterGroup">
                            <p:stCondLst>
                              <p:cond delay="4000"/>
                            </p:stCondLst>
                            <p:childTnLst>
                              <p:par>
                                <p:cTn id="13" presetID="18" presetClass="entr" presetSubtype="6" fill="hold" grpId="0" nodeType="afterEffect">
                                  <p:stCondLst>
                                    <p:cond delay="0"/>
                                  </p:stCondLst>
                                  <p:childTnLst>
                                    <p:set>
                                      <p:cBhvr>
                                        <p:cTn id="14" dur="1" fill="hold">
                                          <p:stCondLst>
                                            <p:cond delay="0"/>
                                          </p:stCondLst>
                                        </p:cTn>
                                        <p:tgtEl>
                                          <p:spTgt spid="126979">
                                            <p:txEl>
                                              <p:pRg st="2" end="2"/>
                                            </p:txEl>
                                          </p:spTgt>
                                        </p:tgtEl>
                                        <p:attrNameLst>
                                          <p:attrName>style.visibility</p:attrName>
                                        </p:attrNameLst>
                                      </p:cBhvr>
                                      <p:to>
                                        <p:strVal val="visible"/>
                                      </p:to>
                                    </p:set>
                                    <p:animEffect transition="in" filter="strips(downRight)">
                                      <p:cBhvr>
                                        <p:cTn id="15" dur="2000"/>
                                        <p:tgtEl>
                                          <p:spTgt spid="126979">
                                            <p:txEl>
                                              <p:pRg st="2" end="2"/>
                                            </p:txEl>
                                          </p:spTgt>
                                        </p:tgtEl>
                                      </p:cBhvr>
                                    </p:animEffect>
                                  </p:childTnLst>
                                </p:cTn>
                              </p:par>
                            </p:childTnLst>
                          </p:cTn>
                        </p:par>
                        <p:par>
                          <p:cTn id="16" fill="hold" nodeType="afterGroup">
                            <p:stCondLst>
                              <p:cond delay="6000"/>
                            </p:stCondLst>
                            <p:childTnLst>
                              <p:par>
                                <p:cTn id="17" presetID="18" presetClass="entr" presetSubtype="6" fill="hold" grpId="0" nodeType="afterEffect">
                                  <p:stCondLst>
                                    <p:cond delay="0"/>
                                  </p:stCondLst>
                                  <p:childTnLst>
                                    <p:set>
                                      <p:cBhvr>
                                        <p:cTn id="18" dur="1" fill="hold">
                                          <p:stCondLst>
                                            <p:cond delay="0"/>
                                          </p:stCondLst>
                                        </p:cTn>
                                        <p:tgtEl>
                                          <p:spTgt spid="126979">
                                            <p:txEl>
                                              <p:pRg st="3" end="3"/>
                                            </p:txEl>
                                          </p:spTgt>
                                        </p:tgtEl>
                                        <p:attrNameLst>
                                          <p:attrName>style.visibility</p:attrName>
                                        </p:attrNameLst>
                                      </p:cBhvr>
                                      <p:to>
                                        <p:strVal val="visible"/>
                                      </p:to>
                                    </p:set>
                                    <p:animEffect transition="in" filter="strips(downRight)">
                                      <p:cBhvr>
                                        <p:cTn id="19" dur="2000"/>
                                        <p:tgtEl>
                                          <p:spTgt spid="126979">
                                            <p:txEl>
                                              <p:pRg st="3" end="3"/>
                                            </p:txEl>
                                          </p:spTgt>
                                        </p:tgtEl>
                                      </p:cBhvr>
                                    </p:animEffect>
                                  </p:childTnLst>
                                </p:cTn>
                              </p:par>
                            </p:childTnLst>
                          </p:cTn>
                        </p:par>
                        <p:par>
                          <p:cTn id="20" fill="hold" nodeType="afterGroup">
                            <p:stCondLst>
                              <p:cond delay="8000"/>
                            </p:stCondLst>
                            <p:childTnLst>
                              <p:par>
                                <p:cTn id="21" presetID="18" presetClass="entr" presetSubtype="6" fill="hold" grpId="0" nodeType="afterEffect">
                                  <p:stCondLst>
                                    <p:cond delay="0"/>
                                  </p:stCondLst>
                                  <p:childTnLst>
                                    <p:set>
                                      <p:cBhvr>
                                        <p:cTn id="22" dur="1" fill="hold">
                                          <p:stCondLst>
                                            <p:cond delay="0"/>
                                          </p:stCondLst>
                                        </p:cTn>
                                        <p:tgtEl>
                                          <p:spTgt spid="126979">
                                            <p:txEl>
                                              <p:pRg st="4" end="4"/>
                                            </p:txEl>
                                          </p:spTgt>
                                        </p:tgtEl>
                                        <p:attrNameLst>
                                          <p:attrName>style.visibility</p:attrName>
                                        </p:attrNameLst>
                                      </p:cBhvr>
                                      <p:to>
                                        <p:strVal val="visible"/>
                                      </p:to>
                                    </p:set>
                                    <p:animEffect transition="in" filter="strips(downRight)">
                                      <p:cBhvr>
                                        <p:cTn id="23" dur="2000"/>
                                        <p:tgtEl>
                                          <p:spTgt spid="126979">
                                            <p:txEl>
                                              <p:pRg st="4" end="4"/>
                                            </p:txEl>
                                          </p:spTgt>
                                        </p:tgtEl>
                                      </p:cBhvr>
                                    </p:animEffect>
                                  </p:childTnLst>
                                </p:cTn>
                              </p:par>
                            </p:childTnLst>
                          </p:cTn>
                        </p:par>
                        <p:par>
                          <p:cTn id="24" fill="hold" nodeType="afterGroup">
                            <p:stCondLst>
                              <p:cond delay="10000"/>
                            </p:stCondLst>
                            <p:childTnLst>
                              <p:par>
                                <p:cTn id="25" presetID="18" presetClass="entr" presetSubtype="6" fill="hold" grpId="0" nodeType="afterEffect">
                                  <p:stCondLst>
                                    <p:cond delay="0"/>
                                  </p:stCondLst>
                                  <p:childTnLst>
                                    <p:set>
                                      <p:cBhvr>
                                        <p:cTn id="26" dur="1" fill="hold">
                                          <p:stCondLst>
                                            <p:cond delay="0"/>
                                          </p:stCondLst>
                                        </p:cTn>
                                        <p:tgtEl>
                                          <p:spTgt spid="126979">
                                            <p:txEl>
                                              <p:pRg st="5" end="5"/>
                                            </p:txEl>
                                          </p:spTgt>
                                        </p:tgtEl>
                                        <p:attrNameLst>
                                          <p:attrName>style.visibility</p:attrName>
                                        </p:attrNameLst>
                                      </p:cBhvr>
                                      <p:to>
                                        <p:strVal val="visible"/>
                                      </p:to>
                                    </p:set>
                                    <p:animEffect transition="in" filter="strips(downRight)">
                                      <p:cBhvr>
                                        <p:cTn id="27" dur="2000"/>
                                        <p:tgtEl>
                                          <p:spTgt spid="126979">
                                            <p:txEl>
                                              <p:pRg st="5" end="5"/>
                                            </p:txEl>
                                          </p:spTgt>
                                        </p:tgtEl>
                                      </p:cBhvr>
                                    </p:animEffect>
                                  </p:childTnLst>
                                </p:cTn>
                              </p:par>
                            </p:childTnLst>
                          </p:cTn>
                        </p:par>
                        <p:par>
                          <p:cTn id="28" fill="hold" nodeType="afterGroup">
                            <p:stCondLst>
                              <p:cond delay="12000"/>
                            </p:stCondLst>
                            <p:childTnLst>
                              <p:par>
                                <p:cTn id="29" presetID="18" presetClass="entr" presetSubtype="6" fill="hold" grpId="0" nodeType="afterEffect">
                                  <p:stCondLst>
                                    <p:cond delay="0"/>
                                  </p:stCondLst>
                                  <p:childTnLst>
                                    <p:set>
                                      <p:cBhvr>
                                        <p:cTn id="30" dur="1" fill="hold">
                                          <p:stCondLst>
                                            <p:cond delay="0"/>
                                          </p:stCondLst>
                                        </p:cTn>
                                        <p:tgtEl>
                                          <p:spTgt spid="126981">
                                            <p:txEl>
                                              <p:pRg st="0" end="0"/>
                                            </p:txEl>
                                          </p:spTgt>
                                        </p:tgtEl>
                                        <p:attrNameLst>
                                          <p:attrName>style.visibility</p:attrName>
                                        </p:attrNameLst>
                                      </p:cBhvr>
                                      <p:to>
                                        <p:strVal val="visible"/>
                                      </p:to>
                                    </p:set>
                                    <p:animEffect transition="in" filter="strips(downRight)">
                                      <p:cBhvr>
                                        <p:cTn id="31" dur="2000"/>
                                        <p:tgtEl>
                                          <p:spTgt spid="126981">
                                            <p:txEl>
                                              <p:pRg st="0" end="0"/>
                                            </p:txEl>
                                          </p:spTgt>
                                        </p:tgtEl>
                                      </p:cBhvr>
                                    </p:animEffect>
                                  </p:childTnLst>
                                </p:cTn>
                              </p:par>
                            </p:childTnLst>
                          </p:cTn>
                        </p:par>
                        <p:par>
                          <p:cTn id="32" fill="hold" nodeType="afterGroup">
                            <p:stCondLst>
                              <p:cond delay="14000"/>
                            </p:stCondLst>
                            <p:childTnLst>
                              <p:par>
                                <p:cTn id="33" presetID="18" presetClass="entr" presetSubtype="6" fill="hold" grpId="0" nodeType="afterEffect">
                                  <p:stCondLst>
                                    <p:cond delay="0"/>
                                  </p:stCondLst>
                                  <p:childTnLst>
                                    <p:set>
                                      <p:cBhvr>
                                        <p:cTn id="34" dur="1" fill="hold">
                                          <p:stCondLst>
                                            <p:cond delay="0"/>
                                          </p:stCondLst>
                                        </p:cTn>
                                        <p:tgtEl>
                                          <p:spTgt spid="126981">
                                            <p:txEl>
                                              <p:pRg st="1" end="1"/>
                                            </p:txEl>
                                          </p:spTgt>
                                        </p:tgtEl>
                                        <p:attrNameLst>
                                          <p:attrName>style.visibility</p:attrName>
                                        </p:attrNameLst>
                                      </p:cBhvr>
                                      <p:to>
                                        <p:strVal val="visible"/>
                                      </p:to>
                                    </p:set>
                                    <p:animEffect transition="in" filter="strips(downRight)">
                                      <p:cBhvr>
                                        <p:cTn id="35" dur="2000"/>
                                        <p:tgtEl>
                                          <p:spTgt spid="1269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P spid="12698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2</a:t>
            </a:r>
          </a:p>
        </p:txBody>
      </p:sp>
      <p:sp>
        <p:nvSpPr>
          <p:cNvPr id="6" name="Slide Number Placeholder 5"/>
          <p:cNvSpPr>
            <a:spLocks noGrp="1"/>
          </p:cNvSpPr>
          <p:nvPr>
            <p:ph type="sldNum" sz="quarter" idx="12"/>
          </p:nvPr>
        </p:nvSpPr>
        <p:spPr/>
        <p:txBody>
          <a:bodyPr/>
          <a:lstStyle/>
          <a:p>
            <a:pPr>
              <a:defRPr/>
            </a:pPr>
            <a:fld id="{6111EE98-680A-6A49-BB2A-537D4B63046F}" type="slidenum">
              <a:rPr lang="en-US"/>
              <a:pPr>
                <a:defRPr/>
              </a:pPr>
              <a:t>5</a:t>
            </a:fld>
            <a:endParaRPr lang="en-US"/>
          </a:p>
        </p:txBody>
      </p:sp>
      <p:sp>
        <p:nvSpPr>
          <p:cNvPr id="24578" name="Rectangle 2"/>
          <p:cNvSpPr>
            <a:spLocks noGrp="1" noChangeArrowheads="1"/>
          </p:cNvSpPr>
          <p:nvPr>
            <p:ph type="title"/>
          </p:nvPr>
        </p:nvSpPr>
        <p:spPr/>
        <p:txBody>
          <a:bodyPr/>
          <a:lstStyle/>
          <a:p>
            <a:pPr eaLnBrk="1" hangingPunct="1">
              <a:defRPr/>
            </a:pPr>
            <a:r>
              <a:rPr lang="en-US" smtClean="0">
                <a:cs typeface="+mj-cs"/>
              </a:rPr>
              <a:t>Dalton</a:t>
            </a:r>
            <a:r>
              <a:rPr lang="ja-JP" altLang="en-US" smtClean="0">
                <a:latin typeface="Arial"/>
                <a:cs typeface="+mj-cs"/>
              </a:rPr>
              <a:t>’</a:t>
            </a:r>
            <a:r>
              <a:rPr lang="en-US" smtClean="0">
                <a:cs typeface="+mj-cs"/>
              </a:rPr>
              <a:t>s Postulates</a:t>
            </a:r>
          </a:p>
        </p:txBody>
      </p:sp>
      <p:sp>
        <p:nvSpPr>
          <p:cNvPr id="24579" name="Rectangle 3"/>
          <p:cNvSpPr>
            <a:spLocks noGrp="1" noChangeArrowheads="1"/>
          </p:cNvSpPr>
          <p:nvPr>
            <p:ph type="body" idx="1"/>
          </p:nvPr>
        </p:nvSpPr>
        <p:spPr>
          <a:xfrm>
            <a:off x="0" y="1981200"/>
            <a:ext cx="8715375" cy="2286000"/>
          </a:xfrm>
        </p:spPr>
        <p:txBody>
          <a:bodyPr/>
          <a:lstStyle/>
          <a:p>
            <a:pPr marL="609600" indent="-609600" eaLnBrk="1" hangingPunct="1">
              <a:lnSpc>
                <a:spcPct val="90000"/>
              </a:lnSpc>
              <a:buClr>
                <a:srgbClr val="C82E32"/>
              </a:buClr>
              <a:buFont typeface="Wingdings" charset="0"/>
              <a:buNone/>
              <a:defRPr/>
            </a:pPr>
            <a:r>
              <a:rPr lang="en-US" smtClean="0">
                <a:cs typeface="+mn-cs"/>
              </a:rPr>
              <a:t>	</a:t>
            </a:r>
            <a:r>
              <a:rPr lang="en-US" b="1" smtClean="0">
                <a:latin typeface="Times New Roman" charset="0"/>
                <a:cs typeface="+mn-cs"/>
              </a:rPr>
              <a:t>In chemical reactions, </a:t>
            </a:r>
            <a:r>
              <a:rPr lang="en-US" b="1" smtClean="0">
                <a:solidFill>
                  <a:srgbClr val="000000"/>
                </a:solidFill>
                <a:latin typeface="Times New Roman" charset="0"/>
                <a:cs typeface="+mn-cs"/>
              </a:rPr>
              <a:t>atoms of an element are </a:t>
            </a:r>
            <a:r>
              <a:rPr lang="en-US" b="1" i="1" u="sng" smtClean="0">
                <a:solidFill>
                  <a:srgbClr val="FF0000"/>
                </a:solidFill>
                <a:latin typeface="Times New Roman" charset="0"/>
                <a:cs typeface="+mn-cs"/>
              </a:rPr>
              <a:t>not changed</a:t>
            </a:r>
            <a:r>
              <a:rPr lang="en-US" b="1" i="1" smtClean="0">
                <a:solidFill>
                  <a:srgbClr val="FF0000"/>
                </a:solidFill>
                <a:latin typeface="Times New Roman" charset="0"/>
                <a:cs typeface="+mn-cs"/>
              </a:rPr>
              <a:t> </a:t>
            </a:r>
            <a:r>
              <a:rPr lang="en-US" b="1" smtClean="0">
                <a:solidFill>
                  <a:srgbClr val="000000"/>
                </a:solidFill>
                <a:latin typeface="Times New Roman" charset="0"/>
                <a:cs typeface="+mn-cs"/>
              </a:rPr>
              <a:t>into different types of atoms; instead, a chemical reaction </a:t>
            </a:r>
            <a:r>
              <a:rPr lang="en-US" b="1" smtClean="0">
                <a:latin typeface="Times New Roman" charset="0"/>
                <a:cs typeface="+mn-cs"/>
              </a:rPr>
              <a:t>changes the way atoms are combined. Atoms are neither created nor destroyed. </a:t>
            </a:r>
          </a:p>
        </p:txBody>
      </p:sp>
      <p:pic>
        <p:nvPicPr>
          <p:cNvPr id="12293" name="Picture 4" descr="John Da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267200"/>
            <a:ext cx="1879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2</a:t>
            </a:r>
          </a:p>
        </p:txBody>
      </p:sp>
      <p:sp>
        <p:nvSpPr>
          <p:cNvPr id="6" name="Slide Number Placeholder 5"/>
          <p:cNvSpPr>
            <a:spLocks noGrp="1"/>
          </p:cNvSpPr>
          <p:nvPr>
            <p:ph type="sldNum" sz="quarter" idx="12"/>
          </p:nvPr>
        </p:nvSpPr>
        <p:spPr/>
        <p:txBody>
          <a:bodyPr/>
          <a:lstStyle/>
          <a:p>
            <a:pPr>
              <a:defRPr/>
            </a:pPr>
            <a:fld id="{65651A45-CD91-E442-9743-46520C92A908}" type="slidenum">
              <a:rPr lang="en-US"/>
              <a:pPr>
                <a:defRPr/>
              </a:pPr>
              <a:t>6</a:t>
            </a:fld>
            <a:endParaRPr lang="en-US"/>
          </a:p>
        </p:txBody>
      </p:sp>
      <p:sp>
        <p:nvSpPr>
          <p:cNvPr id="26626" name="Rectangle 2"/>
          <p:cNvSpPr>
            <a:spLocks noGrp="1" noChangeArrowheads="1"/>
          </p:cNvSpPr>
          <p:nvPr>
            <p:ph type="title"/>
          </p:nvPr>
        </p:nvSpPr>
        <p:spPr/>
        <p:txBody>
          <a:bodyPr/>
          <a:lstStyle/>
          <a:p>
            <a:pPr eaLnBrk="1" hangingPunct="1">
              <a:defRPr/>
            </a:pPr>
            <a:r>
              <a:rPr lang="en-US" smtClean="0">
                <a:cs typeface="+mj-cs"/>
              </a:rPr>
              <a:t>Dalton</a:t>
            </a:r>
            <a:r>
              <a:rPr lang="ja-JP" altLang="en-US" smtClean="0">
                <a:latin typeface="Arial"/>
                <a:cs typeface="+mj-cs"/>
              </a:rPr>
              <a:t>’</a:t>
            </a:r>
            <a:r>
              <a:rPr lang="en-US" smtClean="0">
                <a:cs typeface="+mj-cs"/>
              </a:rPr>
              <a:t>s Postulates</a:t>
            </a:r>
          </a:p>
        </p:txBody>
      </p:sp>
      <p:sp>
        <p:nvSpPr>
          <p:cNvPr id="26627" name="Rectangle 3"/>
          <p:cNvSpPr>
            <a:spLocks noGrp="1" noChangeArrowheads="1"/>
          </p:cNvSpPr>
          <p:nvPr>
            <p:ph type="body" idx="1"/>
          </p:nvPr>
        </p:nvSpPr>
        <p:spPr>
          <a:xfrm>
            <a:off x="0" y="1981200"/>
            <a:ext cx="8534400" cy="1905000"/>
          </a:xfrm>
        </p:spPr>
        <p:txBody>
          <a:bodyPr/>
          <a:lstStyle/>
          <a:p>
            <a:pPr marL="609600" indent="-609600" eaLnBrk="1" hangingPunct="1">
              <a:lnSpc>
                <a:spcPct val="90000"/>
              </a:lnSpc>
              <a:buClr>
                <a:srgbClr val="C82E32"/>
              </a:buClr>
              <a:buFont typeface="Wingdings" charset="0"/>
              <a:buNone/>
              <a:defRPr/>
            </a:pPr>
            <a:r>
              <a:rPr lang="en-US" smtClean="0">
                <a:cs typeface="+mn-cs"/>
              </a:rPr>
              <a:t>	</a:t>
            </a:r>
            <a:r>
              <a:rPr lang="en-US" b="1" smtClean="0">
                <a:latin typeface="Times New Roman" charset="0"/>
                <a:cs typeface="+mn-cs"/>
              </a:rPr>
              <a:t>Atoms form chemical compounds by combining in whole-number ratios. All samples of a pure compound have the same combination of atoms. </a:t>
            </a:r>
          </a:p>
        </p:txBody>
      </p:sp>
      <p:pic>
        <p:nvPicPr>
          <p:cNvPr id="14341" name="Picture 4" descr="John Da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91000"/>
            <a:ext cx="1879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p:txBody>
          <a:bodyPr/>
          <a:lstStyle/>
          <a:p>
            <a:pPr>
              <a:defRPr/>
            </a:pPr>
            <a:r>
              <a:rPr lang="en-US"/>
              <a:t>Chapter 2</a:t>
            </a:r>
          </a:p>
        </p:txBody>
      </p:sp>
      <p:sp>
        <p:nvSpPr>
          <p:cNvPr id="5" name="Slide Number Placeholder 6"/>
          <p:cNvSpPr>
            <a:spLocks noGrp="1"/>
          </p:cNvSpPr>
          <p:nvPr>
            <p:ph type="sldNum" sz="quarter" idx="12"/>
          </p:nvPr>
        </p:nvSpPr>
        <p:spPr/>
        <p:txBody>
          <a:bodyPr/>
          <a:lstStyle/>
          <a:p>
            <a:pPr>
              <a:defRPr/>
            </a:pPr>
            <a:fld id="{A7771FFA-BB8B-534A-9201-91203DA79BE7}" type="slidenum">
              <a:rPr lang="en-US"/>
              <a:pPr>
                <a:defRPr/>
              </a:pPr>
              <a:t>7</a:t>
            </a:fld>
            <a:endParaRPr lang="en-US"/>
          </a:p>
        </p:txBody>
      </p:sp>
      <p:sp>
        <p:nvSpPr>
          <p:cNvPr id="55298" name="Rectangle 1026"/>
          <p:cNvSpPr>
            <a:spLocks noGrp="1" noChangeArrowheads="1"/>
          </p:cNvSpPr>
          <p:nvPr>
            <p:ph type="title"/>
          </p:nvPr>
        </p:nvSpPr>
        <p:spPr/>
        <p:txBody>
          <a:bodyPr/>
          <a:lstStyle/>
          <a:p>
            <a:pPr eaLnBrk="1" hangingPunct="1">
              <a:defRPr/>
            </a:pPr>
            <a:r>
              <a:rPr lang="en-US" smtClean="0">
                <a:cs typeface="+mj-cs"/>
              </a:rPr>
              <a:t>The Nuclear Atom</a:t>
            </a:r>
          </a:p>
        </p:txBody>
      </p:sp>
      <p:pic>
        <p:nvPicPr>
          <p:cNvPr id="55305" name="Picture 1033" descr="Picture clippi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90600" y="2133600"/>
            <a:ext cx="7391400" cy="4224338"/>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55305"/>
                                        </p:tgtEl>
                                        <p:attrNameLst>
                                          <p:attrName>style.visibility</p:attrName>
                                        </p:attrNameLst>
                                      </p:cBhvr>
                                      <p:to>
                                        <p:strVal val="visible"/>
                                      </p:to>
                                    </p:set>
                                    <p:animScale>
                                      <p:cBhvr>
                                        <p:cTn id="7" dur="1000" decel="50000" fill="hold">
                                          <p:stCondLst>
                                            <p:cond delay="0"/>
                                          </p:stCondLst>
                                        </p:cTn>
                                        <p:tgtEl>
                                          <p:spTgt spid="553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5305"/>
                                        </p:tgtEl>
                                        <p:attrNameLst>
                                          <p:attrName>ppt_x</p:attrName>
                                          <p:attrName>ppt_y</p:attrName>
                                        </p:attrNameLst>
                                      </p:cBhvr>
                                    </p:animMotion>
                                    <p:animEffect transition="in" filter="fade">
                                      <p:cBhvr>
                                        <p:cTn id="9" dur="10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pPr>
              <a:defRPr/>
            </a:pPr>
            <a:r>
              <a:rPr lang="en-US"/>
              <a:t>Chapter 2</a:t>
            </a:r>
          </a:p>
        </p:txBody>
      </p:sp>
      <p:sp>
        <p:nvSpPr>
          <p:cNvPr id="6" name="Slide Number Placeholder 6"/>
          <p:cNvSpPr>
            <a:spLocks noGrp="1"/>
          </p:cNvSpPr>
          <p:nvPr>
            <p:ph type="sldNum" sz="quarter" idx="12"/>
          </p:nvPr>
        </p:nvSpPr>
        <p:spPr/>
        <p:txBody>
          <a:bodyPr/>
          <a:lstStyle/>
          <a:p>
            <a:pPr>
              <a:defRPr/>
            </a:pPr>
            <a:fld id="{E1070CB2-75F2-2F4A-9307-B92B72D7E5B0}" type="slidenum">
              <a:rPr lang="en-US"/>
              <a:pPr>
                <a:defRPr/>
              </a:pPr>
              <a:t>8</a:t>
            </a:fld>
            <a:endParaRPr lang="en-US"/>
          </a:p>
        </p:txBody>
      </p:sp>
      <p:sp>
        <p:nvSpPr>
          <p:cNvPr id="59394" name="Rectangle 2"/>
          <p:cNvSpPr>
            <a:spLocks noGrp="1" noChangeArrowheads="1"/>
          </p:cNvSpPr>
          <p:nvPr>
            <p:ph type="title"/>
          </p:nvPr>
        </p:nvSpPr>
        <p:spPr/>
        <p:txBody>
          <a:bodyPr/>
          <a:lstStyle/>
          <a:p>
            <a:pPr eaLnBrk="1" hangingPunct="1">
              <a:defRPr/>
            </a:pPr>
            <a:r>
              <a:rPr lang="en-US" smtClean="0">
                <a:cs typeface="+mj-cs"/>
              </a:rPr>
              <a:t>Subatomic Particles</a:t>
            </a:r>
          </a:p>
        </p:txBody>
      </p:sp>
      <p:sp>
        <p:nvSpPr>
          <p:cNvPr id="59395" name="Rectangle 3"/>
          <p:cNvSpPr>
            <a:spLocks noGrp="1" noChangeArrowheads="1"/>
          </p:cNvSpPr>
          <p:nvPr>
            <p:ph type="body" sz="half" idx="1"/>
          </p:nvPr>
        </p:nvSpPr>
        <p:spPr>
          <a:xfrm>
            <a:off x="533400" y="2209800"/>
            <a:ext cx="8229600" cy="2590800"/>
          </a:xfrm>
        </p:spPr>
        <p:txBody>
          <a:bodyPr/>
          <a:lstStyle/>
          <a:p>
            <a:pPr eaLnBrk="1" hangingPunct="1">
              <a:lnSpc>
                <a:spcPct val="90000"/>
              </a:lnSpc>
              <a:defRPr/>
            </a:pPr>
            <a:r>
              <a:rPr lang="en-US" sz="2800" smtClean="0">
                <a:cs typeface="+mn-cs"/>
              </a:rPr>
              <a:t>Protons and electrons are the only particles that have a charge.</a:t>
            </a:r>
          </a:p>
          <a:p>
            <a:pPr>
              <a:lnSpc>
                <a:spcPct val="90000"/>
              </a:lnSpc>
              <a:spcBef>
                <a:spcPct val="0"/>
              </a:spcBef>
              <a:defRPr/>
            </a:pPr>
            <a:r>
              <a:rPr lang="en-US" sz="2800" smtClean="0">
                <a:cs typeface="+mn-cs"/>
              </a:rPr>
              <a:t>Protons and neutrons have essentially the same mass.</a:t>
            </a:r>
          </a:p>
          <a:p>
            <a:pPr eaLnBrk="1" hangingPunct="1">
              <a:lnSpc>
                <a:spcPct val="90000"/>
              </a:lnSpc>
              <a:defRPr/>
            </a:pPr>
            <a:r>
              <a:rPr lang="en-US" sz="2800" smtClean="0">
                <a:cs typeface="+mn-cs"/>
              </a:rPr>
              <a:t>The mass of an electron is so small we sometimes ignore it.</a:t>
            </a:r>
          </a:p>
        </p:txBody>
      </p:sp>
      <p:pic>
        <p:nvPicPr>
          <p:cNvPr id="59396" name="Picture 4" descr="02_T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16312" r="24750" b="34917"/>
          <a:stretch>
            <a:fillRect/>
          </a:stretch>
        </p:blipFill>
        <p:spPr>
          <a:xfrm>
            <a:off x="1676400" y="5029200"/>
            <a:ext cx="6024563" cy="1379538"/>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p:cTn id="7" dur="5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9395">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 calcmode="lin" valueType="num">
                                      <p:cBhvr>
                                        <p:cTn id="12" dur="500" fill="hold"/>
                                        <p:tgtEl>
                                          <p:spTgt spid="5939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9395">
                                            <p:txEl>
                                              <p:pRg st="1" end="1"/>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 calcmode="lin" valueType="num">
                                      <p:cBhvr>
                                        <p:cTn id="17" dur="500" fill="hold"/>
                                        <p:tgtEl>
                                          <p:spTgt spid="5939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9395">
                                            <p:txEl>
                                              <p:pRg st="2" end="2"/>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17" presetClass="entr" presetSubtype="10" fill="hold" nodeType="afterEffect">
                                  <p:stCondLst>
                                    <p:cond delay="0"/>
                                  </p:stCondLst>
                                  <p:childTnLst>
                                    <p:set>
                                      <p:cBhvr>
                                        <p:cTn id="21" dur="1" fill="hold">
                                          <p:stCondLst>
                                            <p:cond delay="0"/>
                                          </p:stCondLst>
                                        </p:cTn>
                                        <p:tgtEl>
                                          <p:spTgt spid="59396"/>
                                        </p:tgtEl>
                                        <p:attrNameLst>
                                          <p:attrName>style.visibility</p:attrName>
                                        </p:attrNameLst>
                                      </p:cBhvr>
                                      <p:to>
                                        <p:strVal val="visible"/>
                                      </p:to>
                                    </p:set>
                                    <p:anim calcmode="lin" valueType="num">
                                      <p:cBhvr>
                                        <p:cTn id="22" dur="500" fill="hold"/>
                                        <p:tgtEl>
                                          <p:spTgt spid="59396"/>
                                        </p:tgtEl>
                                        <p:attrNameLst>
                                          <p:attrName>ppt_w</p:attrName>
                                        </p:attrNameLst>
                                      </p:cBhvr>
                                      <p:tavLst>
                                        <p:tav tm="0">
                                          <p:val>
                                            <p:fltVal val="0"/>
                                          </p:val>
                                        </p:tav>
                                        <p:tav tm="100000">
                                          <p:val>
                                            <p:strVal val="#ppt_w"/>
                                          </p:val>
                                        </p:tav>
                                      </p:tavLst>
                                    </p:anim>
                                    <p:anim calcmode="lin" valueType="num">
                                      <p:cBhvr>
                                        <p:cTn id="23" dur="500" fill="hold"/>
                                        <p:tgtEl>
                                          <p:spTgt spid="593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pPr>
              <a:defRPr/>
            </a:pPr>
            <a:r>
              <a:rPr lang="en-US"/>
              <a:t>Chapter 2</a:t>
            </a:r>
          </a:p>
        </p:txBody>
      </p:sp>
      <p:sp>
        <p:nvSpPr>
          <p:cNvPr id="6" name="Slide Number Placeholder 6"/>
          <p:cNvSpPr>
            <a:spLocks noGrp="1"/>
          </p:cNvSpPr>
          <p:nvPr>
            <p:ph type="sldNum" sz="quarter" idx="12"/>
          </p:nvPr>
        </p:nvSpPr>
        <p:spPr/>
        <p:txBody>
          <a:bodyPr/>
          <a:lstStyle/>
          <a:p>
            <a:pPr>
              <a:defRPr/>
            </a:pPr>
            <a:fld id="{B752DCA3-A039-A746-B2F4-E257E2CDC5E0}" type="slidenum">
              <a:rPr lang="en-US"/>
              <a:pPr>
                <a:defRPr/>
              </a:pPr>
              <a:t>9</a:t>
            </a:fld>
            <a:endParaRPr lang="en-US"/>
          </a:p>
        </p:txBody>
      </p:sp>
      <p:sp>
        <p:nvSpPr>
          <p:cNvPr id="61442" name="Rectangle 2"/>
          <p:cNvSpPr>
            <a:spLocks noGrp="1" noChangeArrowheads="1"/>
          </p:cNvSpPr>
          <p:nvPr>
            <p:ph type="title"/>
          </p:nvPr>
        </p:nvSpPr>
        <p:spPr/>
        <p:txBody>
          <a:bodyPr/>
          <a:lstStyle/>
          <a:p>
            <a:pPr eaLnBrk="1" hangingPunct="1">
              <a:defRPr/>
            </a:pPr>
            <a:r>
              <a:rPr lang="en-US" smtClean="0">
                <a:cs typeface="+mj-cs"/>
              </a:rPr>
              <a:t>Isotope Designations</a:t>
            </a:r>
          </a:p>
        </p:txBody>
      </p:sp>
      <p:sp>
        <p:nvSpPr>
          <p:cNvPr id="61443" name="Rectangle 3"/>
          <p:cNvSpPr>
            <a:spLocks noGrp="1" noChangeArrowheads="1"/>
          </p:cNvSpPr>
          <p:nvPr>
            <p:ph type="body" sz="half" idx="2"/>
          </p:nvPr>
        </p:nvSpPr>
        <p:spPr>
          <a:xfrm>
            <a:off x="914400" y="4114800"/>
            <a:ext cx="7543800" cy="1981200"/>
          </a:xfrm>
        </p:spPr>
        <p:txBody>
          <a:bodyPr/>
          <a:lstStyle/>
          <a:p>
            <a:pPr eaLnBrk="1" hangingPunct="1">
              <a:defRPr/>
            </a:pPr>
            <a:r>
              <a:rPr lang="en-US" sz="2000" smtClean="0">
                <a:cs typeface="+mn-cs"/>
              </a:rPr>
              <a:t>Elements are symbolized by one or two letters.</a:t>
            </a:r>
          </a:p>
          <a:p>
            <a:pPr eaLnBrk="1" hangingPunct="1">
              <a:defRPr/>
            </a:pPr>
            <a:r>
              <a:rPr lang="en-US" sz="2000" smtClean="0">
                <a:cs typeface="+mn-cs"/>
              </a:rPr>
              <a:t>The atomic number is integer ABOVE Periodic Table symbol</a:t>
            </a:r>
          </a:p>
          <a:p>
            <a:pPr eaLnBrk="1" hangingPunct="1">
              <a:defRPr/>
            </a:pPr>
            <a:r>
              <a:rPr lang="en-US" sz="2000" smtClean="0">
                <a:cs typeface="+mn-cs"/>
              </a:rPr>
              <a:t>Uncharged atoms have equal protons and electrons</a:t>
            </a:r>
          </a:p>
          <a:p>
            <a:pPr eaLnBrk="1" hangingPunct="1">
              <a:defRPr/>
            </a:pPr>
            <a:r>
              <a:rPr lang="en-US" sz="2000" smtClean="0">
                <a:cs typeface="+mn-cs"/>
              </a:rPr>
              <a:t>Negative ions (</a:t>
            </a:r>
            <a:r>
              <a:rPr lang="en-US" sz="2000" smtClean="0">
                <a:solidFill>
                  <a:schemeClr val="hlink"/>
                </a:solidFill>
                <a:cs typeface="+mn-cs"/>
              </a:rPr>
              <a:t>anions</a:t>
            </a:r>
            <a:r>
              <a:rPr lang="en-US" sz="2000" smtClean="0">
                <a:cs typeface="+mn-cs"/>
              </a:rPr>
              <a:t>) have </a:t>
            </a:r>
            <a:r>
              <a:rPr lang="en-US" sz="2000" u="sng" smtClean="0">
                <a:cs typeface="+mn-cs"/>
              </a:rPr>
              <a:t>EXTRA</a:t>
            </a:r>
            <a:r>
              <a:rPr lang="en-US" sz="2000" smtClean="0">
                <a:cs typeface="+mn-cs"/>
              </a:rPr>
              <a:t> negative electrons</a:t>
            </a:r>
          </a:p>
          <a:p>
            <a:pPr eaLnBrk="1" hangingPunct="1">
              <a:defRPr/>
            </a:pPr>
            <a:r>
              <a:rPr lang="en-US" sz="2000" smtClean="0">
                <a:cs typeface="+mn-cs"/>
              </a:rPr>
              <a:t>Positive ions (</a:t>
            </a:r>
            <a:r>
              <a:rPr lang="en-US" sz="2000" smtClean="0">
                <a:solidFill>
                  <a:schemeClr val="hlink"/>
                </a:solidFill>
                <a:cs typeface="+mn-cs"/>
              </a:rPr>
              <a:t>cations</a:t>
            </a:r>
            <a:r>
              <a:rPr lang="en-US" sz="2000" smtClean="0">
                <a:cs typeface="+mn-cs"/>
              </a:rPr>
              <a:t>) are </a:t>
            </a:r>
            <a:r>
              <a:rPr lang="en-US" sz="2000" u="sng" smtClean="0">
                <a:cs typeface="+mn-cs"/>
              </a:rPr>
              <a:t>MISSING</a:t>
            </a:r>
            <a:r>
              <a:rPr lang="en-US" sz="2000" smtClean="0">
                <a:cs typeface="+mn-cs"/>
              </a:rPr>
              <a:t> some negative electrons</a:t>
            </a:r>
          </a:p>
        </p:txBody>
      </p:sp>
      <p:pic>
        <p:nvPicPr>
          <p:cNvPr id="61449" name="Picture 9" descr="Picture clippi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71600" y="2133600"/>
            <a:ext cx="6502400" cy="1981200"/>
          </a:xfr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p:cTn id="7" dur="500" fill="hold"/>
                                        <p:tgtEl>
                                          <p:spTgt spid="6144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6144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6144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61443">
                                            <p:txEl>
                                              <p:pRg st="0" end="0"/>
                                            </p:txEl>
                                          </p:spTgt>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1000"/>
                                  </p:stCondLst>
                                  <p:childTnLst>
                                    <p:set>
                                      <p:cBhvr>
                                        <p:cTn id="13" dur="1" fill="hold">
                                          <p:stCondLst>
                                            <p:cond delay="0"/>
                                          </p:stCondLst>
                                        </p:cTn>
                                        <p:tgtEl>
                                          <p:spTgt spid="61443">
                                            <p:txEl>
                                              <p:pRg st="1" end="1"/>
                                            </p:txEl>
                                          </p:spTgt>
                                        </p:tgtEl>
                                        <p:attrNameLst>
                                          <p:attrName>style.visibility</p:attrName>
                                        </p:attrNameLst>
                                      </p:cBhvr>
                                      <p:to>
                                        <p:strVal val="visible"/>
                                      </p:to>
                                    </p:set>
                                    <p:anim calcmode="lin" valueType="num">
                                      <p:cBhvr>
                                        <p:cTn id="14" dur="500" fill="hold"/>
                                        <p:tgtEl>
                                          <p:spTgt spid="61443">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6144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6144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61443">
                                            <p:txEl>
                                              <p:pRg st="1" end="1"/>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000"/>
                            </p:stCondLst>
                            <p:childTnLst>
                              <p:par>
                                <p:cTn id="19" presetID="17" presetClass="entr" presetSubtype="8" fill="hold" grpId="0" nodeType="afterEffect">
                                  <p:stCondLst>
                                    <p:cond delay="1000"/>
                                  </p:stCondLst>
                                  <p:childTnLst>
                                    <p:set>
                                      <p:cBhvr>
                                        <p:cTn id="20" dur="1" fill="hold">
                                          <p:stCondLst>
                                            <p:cond delay="0"/>
                                          </p:stCondLst>
                                        </p:cTn>
                                        <p:tgtEl>
                                          <p:spTgt spid="61443">
                                            <p:txEl>
                                              <p:pRg st="2" end="2"/>
                                            </p:txEl>
                                          </p:spTgt>
                                        </p:tgtEl>
                                        <p:attrNameLst>
                                          <p:attrName>style.visibility</p:attrName>
                                        </p:attrNameLst>
                                      </p:cBhvr>
                                      <p:to>
                                        <p:strVal val="visible"/>
                                      </p:to>
                                    </p:set>
                                    <p:anim calcmode="lin" valueType="num">
                                      <p:cBhvr>
                                        <p:cTn id="21" dur="500" fill="hold"/>
                                        <p:tgtEl>
                                          <p:spTgt spid="61443">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61443">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6144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1443">
                                            <p:txEl>
                                              <p:pRg st="2" end="2"/>
                                            </p:txEl>
                                          </p:spTgt>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3500"/>
                            </p:stCondLst>
                            <p:childTnLst>
                              <p:par>
                                <p:cTn id="26" presetID="17" presetClass="entr" presetSubtype="8" fill="hold" grpId="0" nodeType="afterEffect">
                                  <p:stCondLst>
                                    <p:cond delay="1000"/>
                                  </p:stCondLst>
                                  <p:childTnLst>
                                    <p:set>
                                      <p:cBhvr>
                                        <p:cTn id="27" dur="1" fill="hold">
                                          <p:stCondLst>
                                            <p:cond delay="0"/>
                                          </p:stCondLst>
                                        </p:cTn>
                                        <p:tgtEl>
                                          <p:spTgt spid="61443">
                                            <p:txEl>
                                              <p:pRg st="3" end="3"/>
                                            </p:txEl>
                                          </p:spTgt>
                                        </p:tgtEl>
                                        <p:attrNameLst>
                                          <p:attrName>style.visibility</p:attrName>
                                        </p:attrNameLst>
                                      </p:cBhvr>
                                      <p:to>
                                        <p:strVal val="visible"/>
                                      </p:to>
                                    </p:set>
                                    <p:anim calcmode="lin" valueType="num">
                                      <p:cBhvr>
                                        <p:cTn id="28" dur="500" fill="hold"/>
                                        <p:tgtEl>
                                          <p:spTgt spid="61443">
                                            <p:txEl>
                                              <p:pRg st="3" end="3"/>
                                            </p:txEl>
                                          </p:spTgt>
                                        </p:tgtEl>
                                        <p:attrNameLst>
                                          <p:attrName>ppt_x</p:attrName>
                                        </p:attrNameLst>
                                      </p:cBhvr>
                                      <p:tavLst>
                                        <p:tav tm="0">
                                          <p:val>
                                            <p:strVal val="#ppt_x-#ppt_w/2"/>
                                          </p:val>
                                        </p:tav>
                                        <p:tav tm="100000">
                                          <p:val>
                                            <p:strVal val="#ppt_x"/>
                                          </p:val>
                                        </p:tav>
                                      </p:tavLst>
                                    </p:anim>
                                    <p:anim calcmode="lin" valueType="num">
                                      <p:cBhvr>
                                        <p:cTn id="29" dur="500" fill="hold"/>
                                        <p:tgtEl>
                                          <p:spTgt spid="61443">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6144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61443">
                                            <p:txEl>
                                              <p:pRg st="3" end="3"/>
                                            </p:txEl>
                                          </p:spTgt>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5000"/>
                            </p:stCondLst>
                            <p:childTnLst>
                              <p:par>
                                <p:cTn id="33" presetID="17" presetClass="entr" presetSubtype="8" fill="hold" grpId="0" nodeType="afterEffect">
                                  <p:stCondLst>
                                    <p:cond delay="1000"/>
                                  </p:stCondLst>
                                  <p:childTnLst>
                                    <p:set>
                                      <p:cBhvr>
                                        <p:cTn id="34" dur="1" fill="hold">
                                          <p:stCondLst>
                                            <p:cond delay="0"/>
                                          </p:stCondLst>
                                        </p:cTn>
                                        <p:tgtEl>
                                          <p:spTgt spid="61443">
                                            <p:txEl>
                                              <p:pRg st="4" end="4"/>
                                            </p:txEl>
                                          </p:spTgt>
                                        </p:tgtEl>
                                        <p:attrNameLst>
                                          <p:attrName>style.visibility</p:attrName>
                                        </p:attrNameLst>
                                      </p:cBhvr>
                                      <p:to>
                                        <p:strVal val="visible"/>
                                      </p:to>
                                    </p:set>
                                    <p:anim calcmode="lin" valueType="num">
                                      <p:cBhvr>
                                        <p:cTn id="35" dur="500" fill="hold"/>
                                        <p:tgtEl>
                                          <p:spTgt spid="61443">
                                            <p:txEl>
                                              <p:pRg st="4" end="4"/>
                                            </p:txEl>
                                          </p:spTgt>
                                        </p:tgtEl>
                                        <p:attrNameLst>
                                          <p:attrName>ppt_x</p:attrName>
                                        </p:attrNameLst>
                                      </p:cBhvr>
                                      <p:tavLst>
                                        <p:tav tm="0">
                                          <p:val>
                                            <p:strVal val="#ppt_x-#ppt_w/2"/>
                                          </p:val>
                                        </p:tav>
                                        <p:tav tm="100000">
                                          <p:val>
                                            <p:strVal val="#ppt_x"/>
                                          </p:val>
                                        </p:tav>
                                      </p:tavLst>
                                    </p:anim>
                                    <p:anim calcmode="lin" valueType="num">
                                      <p:cBhvr>
                                        <p:cTn id="36" dur="500" fill="hold"/>
                                        <p:tgtEl>
                                          <p:spTgt spid="61443">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6144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6144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John Hogan:Applications:Microsoft Office 2004:Templates:Presentations:Designs:Blends</Template>
  <TotalTime>9385</TotalTime>
  <Words>3255</Words>
  <Application>Microsoft Macintosh PowerPoint</Application>
  <PresentationFormat>On-screen Show (4:3)</PresentationFormat>
  <Paragraphs>393</Paragraphs>
  <Slides>43</Slides>
  <Notes>43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2" baseType="lpstr">
      <vt:lpstr>Arial</vt:lpstr>
      <vt:lpstr>ＭＳ Ｐゴシック</vt:lpstr>
      <vt:lpstr>Wingdings</vt:lpstr>
      <vt:lpstr>Osaka</vt:lpstr>
      <vt:lpstr>Times New Roman</vt:lpstr>
      <vt:lpstr>Lucida Grande</vt:lpstr>
      <vt:lpstr>ヒラギノ角ゴ Pro W3</vt:lpstr>
      <vt:lpstr>Blends</vt:lpstr>
      <vt:lpstr>Microsoft Word Document</vt:lpstr>
      <vt:lpstr>PowerPoint Presentation</vt:lpstr>
      <vt:lpstr>Atomic Theory of Matter</vt:lpstr>
      <vt:lpstr>Dalton’s Postulates</vt:lpstr>
      <vt:lpstr>Dalton’s Postulates</vt:lpstr>
      <vt:lpstr>Dalton’s Postulates</vt:lpstr>
      <vt:lpstr>Dalton’s Postulates</vt:lpstr>
      <vt:lpstr>The Nuclear Atom</vt:lpstr>
      <vt:lpstr>Subatomic Particles</vt:lpstr>
      <vt:lpstr>Isotope Designations</vt:lpstr>
      <vt:lpstr>Isotope Designation</vt:lpstr>
      <vt:lpstr>Isotopes:</vt:lpstr>
      <vt:lpstr>Fill In the Blanks</vt:lpstr>
      <vt:lpstr>Atomic Mass</vt:lpstr>
      <vt:lpstr>Average Mass</vt:lpstr>
      <vt:lpstr>PowerPoint Presentation</vt:lpstr>
      <vt:lpstr>Periodicity</vt:lpstr>
      <vt:lpstr>Periodic Table</vt:lpstr>
      <vt:lpstr>Periodic Table</vt:lpstr>
      <vt:lpstr>Periodic Table</vt:lpstr>
      <vt:lpstr>Periodic Table</vt:lpstr>
      <vt:lpstr>Groups</vt:lpstr>
      <vt:lpstr>Periodic Table Summary</vt:lpstr>
      <vt:lpstr>Periodic Table Video</vt:lpstr>
      <vt:lpstr>Ions and Molecules</vt:lpstr>
      <vt:lpstr>Molecular Chemical Formulas</vt:lpstr>
      <vt:lpstr>Ionic Chemical Formulas</vt:lpstr>
      <vt:lpstr>Writing Ionic Formulas</vt:lpstr>
      <vt:lpstr>Empirical vs. Molecular Formulas</vt:lpstr>
      <vt:lpstr>Ionic Bond Formation</vt:lpstr>
      <vt:lpstr>Names/Formulas of Anions</vt:lpstr>
      <vt:lpstr>Oxyanions - Charges</vt:lpstr>
      <vt:lpstr>Oxyanion Formulas (-ate)</vt:lpstr>
      <vt:lpstr>Other Oxyanion Formulas</vt:lpstr>
      <vt:lpstr>Oxyanion Summary</vt:lpstr>
      <vt:lpstr>Hydrogenated Oxyanions</vt:lpstr>
      <vt:lpstr>Other Anions</vt:lpstr>
      <vt:lpstr>Cations</vt:lpstr>
      <vt:lpstr>Cations</vt:lpstr>
      <vt:lpstr>Other Cations</vt:lpstr>
      <vt:lpstr>Naming Ionic Compounds</vt:lpstr>
      <vt:lpstr>Figuring Out Cation Charges</vt:lpstr>
      <vt:lpstr>Naming Acids </vt:lpstr>
      <vt:lpstr>Naming Binary Molecular Compounds</vt:lpstr>
    </vt:vector>
  </TitlesOfParts>
  <Company>John Hogan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Hogan</dc:creator>
  <cp:lastModifiedBy>John Hogan</cp:lastModifiedBy>
  <cp:revision>98</cp:revision>
  <dcterms:created xsi:type="dcterms:W3CDTF">2008-05-20T20:25:54Z</dcterms:created>
  <dcterms:modified xsi:type="dcterms:W3CDTF">2020-01-15T20:02:24Z</dcterms:modified>
</cp:coreProperties>
</file>