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5" r:id="rId3"/>
    <p:sldId id="286" r:id="rId4"/>
    <p:sldId id="259" r:id="rId5"/>
    <p:sldId id="287" r:id="rId6"/>
    <p:sldId id="261" r:id="rId7"/>
    <p:sldId id="262" r:id="rId8"/>
    <p:sldId id="298" r:id="rId9"/>
    <p:sldId id="299" r:id="rId10"/>
    <p:sldId id="284" r:id="rId11"/>
    <p:sldId id="264" r:id="rId12"/>
    <p:sldId id="288" r:id="rId13"/>
    <p:sldId id="266" r:id="rId14"/>
    <p:sldId id="289" r:id="rId15"/>
    <p:sldId id="300" r:id="rId16"/>
    <p:sldId id="268" r:id="rId17"/>
    <p:sldId id="269" r:id="rId18"/>
    <p:sldId id="290" r:id="rId19"/>
    <p:sldId id="271" r:id="rId20"/>
    <p:sldId id="291" r:id="rId21"/>
    <p:sldId id="278" r:id="rId22"/>
    <p:sldId id="295" r:id="rId23"/>
    <p:sldId id="296" r:id="rId24"/>
    <p:sldId id="301" r:id="rId25"/>
    <p:sldId id="281" r:id="rId26"/>
    <p:sldId id="282" r:id="rId27"/>
    <p:sldId id="297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620" autoAdjust="0"/>
    <p:restoredTop sz="94660"/>
  </p:normalViewPr>
  <p:slideViewPr>
    <p:cSldViewPr>
      <p:cViewPr varScale="1">
        <p:scale>
          <a:sx n="129" d="100"/>
          <a:sy n="129" d="100"/>
        </p:scale>
        <p:origin x="27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5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90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752620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AN26_037.mov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AN26_038.mov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DM27_010.mov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AN26_036.mov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AN26_041.mov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AN26_012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AN26_011.mov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AN26_042.mov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DM27_005.mov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AN26_004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18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30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96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4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1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13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36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40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9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4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33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5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xdd0c3c6jY%23watch?v=9xdd0c3c6j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0h61WbL8-k%23watch?v=W0h61WbL8-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GUAnJN98Q%23watch?v=MZGUAnJN98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KxFPnci9-A%23watch?v=1KxFPnci9-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JcYS7Mc3s%23watch?v=2CJcYS7Mc3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MnnmCtWs0%23watch?v=E7MnnmCtWs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ibcOIiGTA%23watch?v=ttibcOIiGT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molarit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B9OycvkJU%23watch?v=GfB9OycvkJ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aleYAvg-M%23watch?v=cdaleYAvg-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tbKEJf7jQ%23watch?v=betbKEJf7j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>
                <a:latin typeface="Times New Roman" charset="0"/>
              </a:rPr>
              <a:t>Chapter 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NT04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85800"/>
            <a:ext cx="7162800" cy="1066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Introduction to Aqueous Acids</a:t>
            </a:r>
          </a:p>
        </p:txBody>
      </p:sp>
      <p:sp>
        <p:nvSpPr>
          <p:cNvPr id="50181" name="Text Box 1029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0182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09600"/>
            <a:ext cx="7086600" cy="1219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Introduction to Aqueous Bases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9600"/>
            <a:ext cx="70866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Formulas of Acids and Bases</a:t>
            </a:r>
          </a:p>
        </p:txBody>
      </p:sp>
      <p:graphicFrame>
        <p:nvGraphicFramePr>
          <p:cNvPr id="90123" name="Object 1035"/>
          <p:cNvGraphicFramePr>
            <a:graphicFrameLocks noChangeAspect="1"/>
          </p:cNvGraphicFramePr>
          <p:nvPr/>
        </p:nvGraphicFramePr>
        <p:xfrm>
          <a:off x="1676400" y="1878013"/>
          <a:ext cx="5626100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Document" r:id="rId4" imgW="5629656" imgH="1466088" progId="Word.Document.8">
                  <p:embed/>
                </p:oleObj>
              </mc:Choice>
              <mc:Fallback>
                <p:oleObj name="Document" r:id="rId4" imgW="5629656" imgH="1466088" progId="Word.Document.8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78013"/>
                        <a:ext cx="5626100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4" name="Text Box 1036"/>
          <p:cNvSpPr txBox="1">
            <a:spLocks noChangeArrowheads="1"/>
          </p:cNvSpPr>
          <p:nvPr/>
        </p:nvSpPr>
        <p:spPr bwMode="auto">
          <a:xfrm>
            <a:off x="1524000" y="3505200"/>
            <a:ext cx="6477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1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/>
              <a:t>Ammonium (NH</a:t>
            </a:r>
            <a:r>
              <a:rPr lang="en-US" sz="1200" baseline="-25000"/>
              <a:t>4</a:t>
            </a:r>
            <a:r>
              <a:rPr lang="en-US" sz="1200" baseline="30000"/>
              <a:t>+</a:t>
            </a:r>
            <a:r>
              <a:rPr lang="en-US" sz="1200"/>
              <a:t>) and acetate (C</a:t>
            </a:r>
            <a:r>
              <a:rPr lang="en-US" sz="1200" baseline="-25000"/>
              <a:t>2</a:t>
            </a:r>
            <a:r>
              <a:rPr lang="en-US" sz="1200"/>
              <a:t>H</a:t>
            </a:r>
            <a:r>
              <a:rPr lang="en-US" sz="1200" baseline="-25000"/>
              <a:t>3</a:t>
            </a:r>
            <a:r>
              <a:rPr lang="en-US" sz="1200"/>
              <a:t>O</a:t>
            </a:r>
            <a:r>
              <a:rPr lang="en-US" sz="1200" baseline="-25000"/>
              <a:t>2</a:t>
            </a:r>
            <a:r>
              <a:rPr lang="en-US" sz="1800" baseline="30000"/>
              <a:t>-</a:t>
            </a:r>
            <a:r>
              <a:rPr lang="en-US" sz="1200"/>
              <a:t>) are water-soluble ions (no exceptions), but are NOT spectators because they react with water.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/>
              <a:t>Ammonium is a weak acid.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/>
              <a:t>Acetate is a weak base.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/>
              <a:t>Cations are weak acids except H</a:t>
            </a:r>
            <a:r>
              <a:rPr lang="en-US" sz="1200" baseline="30000"/>
              <a:t>+</a:t>
            </a:r>
            <a:r>
              <a:rPr lang="en-US" sz="1200"/>
              <a:t> (strong acid) and spectators (not acidic).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/>
              <a:t>Anions are weak bases except OH</a:t>
            </a:r>
            <a:r>
              <a:rPr lang="en-US" sz="1800" baseline="30000"/>
              <a:t>-</a:t>
            </a:r>
            <a:r>
              <a:rPr lang="en-US" sz="1200"/>
              <a:t> (strong base) and spectators (not basic).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/>
              <a:t>Always break formulas into left and right halves and analyze acid/base character of each half.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/>
              <a:t>Example: HC</a:t>
            </a:r>
            <a:r>
              <a:rPr lang="en-US" sz="1200" baseline="-25000"/>
              <a:t>2</a:t>
            </a:r>
            <a:r>
              <a:rPr lang="en-US" sz="1200"/>
              <a:t>H</a:t>
            </a:r>
            <a:r>
              <a:rPr lang="en-US" sz="1200" baseline="-25000"/>
              <a:t>3</a:t>
            </a:r>
            <a:r>
              <a:rPr lang="en-US" sz="1200"/>
              <a:t>O</a:t>
            </a:r>
            <a:r>
              <a:rPr lang="en-US" sz="1200" baseline="-25000"/>
              <a:t>2</a:t>
            </a:r>
            <a:r>
              <a:rPr lang="en-US" sz="1200"/>
              <a:t> is combination of strong acid (H</a:t>
            </a:r>
            <a:r>
              <a:rPr lang="en-US" sz="1200" baseline="30000"/>
              <a:t>+</a:t>
            </a:r>
            <a:r>
              <a:rPr lang="en-US" sz="1200"/>
              <a:t>) and weak base (C</a:t>
            </a:r>
            <a:r>
              <a:rPr lang="en-US" sz="1200" baseline="-25000"/>
              <a:t>2</a:t>
            </a:r>
            <a:r>
              <a:rPr lang="en-US" sz="1200"/>
              <a:t>H</a:t>
            </a:r>
            <a:r>
              <a:rPr lang="en-US" sz="1200" baseline="-25000"/>
              <a:t>3</a:t>
            </a:r>
            <a:r>
              <a:rPr lang="en-US" sz="1200"/>
              <a:t>O</a:t>
            </a:r>
            <a:r>
              <a:rPr lang="en-US" sz="1200" baseline="-25000"/>
              <a:t>2</a:t>
            </a:r>
            <a:r>
              <a:rPr lang="en-US" sz="1800" baseline="30000"/>
              <a:t>-</a:t>
            </a:r>
            <a:r>
              <a:rPr lang="en-US" sz="1200"/>
              <a:t>); combination results in overall weak acid.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914400"/>
            <a:ext cx="8491537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NT04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685800"/>
            <a:ext cx="6096000" cy="1066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Natural pH Indicators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:\04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Electrolytes and Nonelectrolytes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40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620000" cy="1066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Dissolution of Mg(OH)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by Acid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391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Solution Formation From Solid</a:t>
            </a:r>
          </a:p>
        </p:txBody>
      </p:sp>
      <p:sp>
        <p:nvSpPr>
          <p:cNvPr id="64517" name="Text Box 1029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64518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Solution Formation by Dilution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40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819400" y="426720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hlinkClick r:id="rId3"/>
              </a:rPr>
              <a:t>Run Molarity Simulation</a:t>
            </a:r>
            <a:endParaRPr lang="en-US" dirty="0"/>
          </a:p>
        </p:txBody>
      </p:sp>
      <p:pic>
        <p:nvPicPr>
          <p:cNvPr id="91138" name="Picture 2" descr="Molarity simulation">
            <a:extLst>
              <a:ext uri="{FF2B5EF4-FFF2-40B4-BE49-F238E27FC236}">
                <a16:creationId xmlns:a16="http://schemas.microsoft.com/office/drawing/2014/main" id="{53D14D2F-9FA1-8640-8582-8A98B2B9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5943600" cy="39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NT04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533400"/>
            <a:ext cx="4267200" cy="1219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Titration Video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68616" name="Picture 8" descr="Picture cli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90195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685800"/>
            <a:ext cx="35052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Electrolytes</a:t>
            </a:r>
          </a:p>
        </p:txBody>
      </p:sp>
      <p:sp>
        <p:nvSpPr>
          <p:cNvPr id="46085" name="Text Box 1029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6086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7010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Dissolution of NaCl in Water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0" y="6718300"/>
            <a:ext cx="63500" cy="38100"/>
          </a:xfrm>
          <a:noFill/>
        </p:spPr>
      </p:pic>
      <p:pic>
        <p:nvPicPr>
          <p:cNvPr id="717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24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762000"/>
            <a:ext cx="42672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Spectator Ions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00200" y="5257800"/>
            <a:ext cx="6705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30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latin typeface="Arial" charset="0"/>
                <a:cs typeface="ＭＳ Ｐゴシック" charset="0"/>
              </a:rPr>
              <a:t>If spectator ion(s) are in its formula an ionic compound is water soluble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latin typeface="Arial" charset="0"/>
                <a:cs typeface="ＭＳ Ｐゴシック" charset="0"/>
              </a:rPr>
              <a:t>If spectator ion(s) are present an ionic compound is a strong electrolyte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latin typeface="Arial" charset="0"/>
                <a:cs typeface="ＭＳ Ｐゴシック" charset="0"/>
              </a:rPr>
              <a:t>Spectator ions are NOT acidic OR basic</a:t>
            </a:r>
          </a:p>
          <a:p>
            <a:pPr>
              <a:spcBef>
                <a:spcPct val="50000"/>
              </a:spcBef>
              <a:buFont typeface="Times" charset="0"/>
              <a:buNone/>
            </a:pPr>
            <a:endParaRPr lang="en-US" sz="1600">
              <a:latin typeface="Arial" charset="0"/>
              <a:cs typeface="ＭＳ Ｐゴシック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600200" y="5410200"/>
            <a:ext cx="5562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66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rgbClr val="188B04"/>
                </a:solidFill>
                <a:latin typeface="Arial" charset="0"/>
                <a:cs typeface="ＭＳ Ｐゴシック" charset="0"/>
              </a:rPr>
              <a:t>Cations in Group 1A under H are always spectator ions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There are no exceptions</a:t>
            </a:r>
            <a:endParaRPr lang="en-US" sz="1200">
              <a:solidFill>
                <a:srgbClr val="188B04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600200" y="5334000"/>
            <a:ext cx="5562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66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rgbClr val="188B04"/>
                </a:solidFill>
                <a:latin typeface="Arial" charset="0"/>
                <a:cs typeface="ＭＳ Ｐゴシック" charset="0"/>
              </a:rPr>
              <a:t>Anions in Group 7A under F are usually spectators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Exceptions are Ag</a:t>
            </a:r>
            <a:r>
              <a:rPr lang="en-US" sz="1200" baseline="30000">
                <a:solidFill>
                  <a:schemeClr val="hlink"/>
                </a:solidFill>
                <a:latin typeface="Arial" charset="0"/>
                <a:cs typeface="ＭＳ Ｐゴシック" charset="0"/>
              </a:rPr>
              <a:t>+</a:t>
            </a: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, Hg</a:t>
            </a:r>
            <a:r>
              <a:rPr lang="en-US" sz="1200" baseline="-25000">
                <a:solidFill>
                  <a:schemeClr val="hlink"/>
                </a:solidFill>
                <a:latin typeface="Arial" charset="0"/>
                <a:cs typeface="ＭＳ Ｐゴシック" charset="0"/>
              </a:rPr>
              <a:t>2</a:t>
            </a:r>
            <a:r>
              <a:rPr lang="en-US" sz="1200" baseline="30000">
                <a:solidFill>
                  <a:schemeClr val="hlink"/>
                </a:solidFill>
                <a:latin typeface="Arial" charset="0"/>
                <a:cs typeface="ＭＳ Ｐゴシック" charset="0"/>
              </a:rPr>
              <a:t>2+</a:t>
            </a: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, and Pb</a:t>
            </a:r>
            <a:r>
              <a:rPr lang="en-US" sz="1200" baseline="30000">
                <a:solidFill>
                  <a:schemeClr val="hlink"/>
                </a:solidFill>
                <a:latin typeface="Arial" charset="0"/>
                <a:cs typeface="ＭＳ Ｐゴシック" charset="0"/>
              </a:rPr>
              <a:t>2+</a:t>
            </a: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, but NOT Hg</a:t>
            </a:r>
            <a:r>
              <a:rPr lang="en-US" sz="1200" baseline="30000">
                <a:solidFill>
                  <a:schemeClr val="hlink"/>
                </a:solidFill>
                <a:latin typeface="Arial" charset="0"/>
                <a:cs typeface="ＭＳ Ｐゴシック" charset="0"/>
              </a:rPr>
              <a:t>2+</a:t>
            </a: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 or Pb</a:t>
            </a:r>
            <a:r>
              <a:rPr lang="en-US" sz="1200" baseline="30000">
                <a:solidFill>
                  <a:schemeClr val="hlink"/>
                </a:solidFill>
                <a:latin typeface="Arial" charset="0"/>
                <a:cs typeface="ＭＳ Ｐゴシック" charset="0"/>
              </a:rPr>
              <a:t>4+</a:t>
            </a:r>
            <a:endParaRPr lang="en-US" sz="1200">
              <a:solidFill>
                <a:srgbClr val="188B04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676400" y="5257800"/>
            <a:ext cx="655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66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rgbClr val="188B04"/>
                </a:solidFill>
                <a:latin typeface="Arial" charset="0"/>
                <a:cs typeface="ＭＳ Ｐゴシック" charset="0"/>
              </a:rPr>
              <a:t>Cations in Group 2A under Mg are usually spectators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Exceptions are carbonate, phosphate, selenate, and sulfate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1676400" y="5257800"/>
            <a:ext cx="65532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rgbClr val="188B04"/>
                </a:solidFill>
                <a:latin typeface="Arial" charset="0"/>
                <a:cs typeface="ＭＳ Ｐゴシック" charset="0"/>
              </a:rPr>
              <a:t>Oxyanions with ate or per_ate names made from N, S, Br, and Cl usually spectators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Sulfate has the only exceptions: Group 2A cations and Hg</a:t>
            </a:r>
            <a:r>
              <a:rPr lang="en-US" sz="1200" baseline="-25000">
                <a:solidFill>
                  <a:schemeClr val="hlink"/>
                </a:solidFill>
                <a:latin typeface="Arial" charset="0"/>
                <a:cs typeface="ＭＳ Ｐゴシック" charset="0"/>
              </a:rPr>
              <a:t>2</a:t>
            </a:r>
            <a:r>
              <a:rPr lang="en-US" sz="1200" baseline="30000">
                <a:solidFill>
                  <a:schemeClr val="hlink"/>
                </a:solidFill>
                <a:latin typeface="Arial" charset="0"/>
                <a:cs typeface="ＭＳ Ｐゴシック" charset="0"/>
              </a:rPr>
              <a:t>2+</a:t>
            </a: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, and Pb</a:t>
            </a:r>
            <a:r>
              <a:rPr lang="en-US" sz="1200" baseline="30000">
                <a:solidFill>
                  <a:schemeClr val="hlink"/>
                </a:solidFill>
                <a:latin typeface="Arial" charset="0"/>
                <a:cs typeface="ＭＳ Ｐゴシック" charset="0"/>
              </a:rPr>
              <a:t>2+</a:t>
            </a:r>
            <a:r>
              <a:rPr lang="en-US" sz="1200">
                <a:solidFill>
                  <a:schemeClr val="hlink"/>
                </a:solidFill>
                <a:latin typeface="Arial" charset="0"/>
                <a:cs typeface="ＭＳ Ｐゴシック" charset="0"/>
              </a:rPr>
              <a:t> in alchemy block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0682" name="Picture 26" descr="In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5633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8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676400"/>
            <a:ext cx="6248400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8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676400"/>
            <a:ext cx="6248400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8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676400"/>
            <a:ext cx="6248400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86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677194"/>
            <a:ext cx="6248400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87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677194"/>
            <a:ext cx="6248400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89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1754188"/>
            <a:ext cx="6248400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90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3038" y="1762393"/>
            <a:ext cx="6256337" cy="33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0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59" grpId="1" build="allAtOnce"/>
      <p:bldP spid="70661" grpId="0" build="p"/>
      <p:bldP spid="70661" grpId="1" build="allAtOnce"/>
      <p:bldP spid="70667" grpId="0" build="p"/>
      <p:bldP spid="70667" grpId="1" build="allAtOnce"/>
      <p:bldP spid="70670" grpId="0" build="p"/>
      <p:bldP spid="70670" grpId="1" build="allAtOnce"/>
      <p:bldP spid="70670" grpId="2" build="allAtOnce"/>
      <p:bldP spid="7068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762000"/>
            <a:ext cx="38100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Insoluble Ions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00200" y="5257800"/>
            <a:ext cx="6705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30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latin typeface="Arial" charset="0"/>
                <a:cs typeface="ＭＳ Ｐゴシック" charset="0"/>
              </a:rPr>
              <a:t>Always look for spectator ions in a formula before looking for insoluble ions.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latin typeface="Arial" charset="0"/>
                <a:cs typeface="ＭＳ Ｐゴシック" charset="0"/>
              </a:rPr>
              <a:t>If spectator ion(s) are present an ionic compound a is water-soluble strong electrolyte.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latin typeface="Arial" charset="0"/>
                <a:cs typeface="ＭＳ Ｐゴシック" charset="0"/>
              </a:rPr>
              <a:t>If spectator ions NOT present and insoluble ions ARE ionic cpd is insoluble weak electrolyte.</a:t>
            </a:r>
            <a:endParaRPr lang="en-US" sz="1600">
              <a:latin typeface="Arial" charset="0"/>
              <a:cs typeface="ＭＳ Ｐゴシック" charset="0"/>
            </a:endParaRPr>
          </a:p>
        </p:txBody>
      </p:sp>
      <p:pic>
        <p:nvPicPr>
          <p:cNvPr id="88068" name="Picture 4" descr="Periodic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0960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676400" y="5334000"/>
            <a:ext cx="594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1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rgbClr val="FA9003"/>
                </a:solidFill>
                <a:latin typeface="Arial" charset="0"/>
                <a:cs typeface="ＭＳ Ｐゴシック" charset="0"/>
              </a:rPr>
              <a:t>Carbonate, phosphate, and selenate are usually insoluble.</a:t>
            </a:r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1509" y="1905000"/>
            <a:ext cx="6093382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676400" y="5334000"/>
            <a:ext cx="640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1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rgbClr val="FA9003"/>
                </a:solidFill>
                <a:latin typeface="Arial" charset="0"/>
                <a:cs typeface="ＭＳ Ｐゴシック" charset="0"/>
              </a:rPr>
              <a:t>Oxide, sulfide, hydroxide, and hydrosulfide are usually insoluble.</a:t>
            </a:r>
          </a:p>
        </p:txBody>
      </p:sp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1509" y="1905000"/>
            <a:ext cx="6093382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908539"/>
            <a:ext cx="6103938" cy="32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0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1006" y="1905000"/>
            <a:ext cx="6102326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1676400" y="5562600"/>
            <a:ext cx="6400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1200">
                <a:solidFill>
                  <a:srgbClr val="184FC2"/>
                </a:solidFill>
                <a:latin typeface="Arial" charset="0"/>
                <a:cs typeface="ＭＳ Ｐゴシック" charset="0"/>
              </a:rPr>
              <a:t>Exceptions: Column 1A ions under H, Column 2A ions under Mg, and NH</a:t>
            </a:r>
            <a:r>
              <a:rPr lang="en-US" sz="1200" baseline="-25000">
                <a:solidFill>
                  <a:srgbClr val="184FC2"/>
                </a:solidFill>
                <a:latin typeface="Arial" charset="0"/>
                <a:cs typeface="ＭＳ Ｐゴシック" charset="0"/>
              </a:rPr>
              <a:t>4</a:t>
            </a:r>
            <a:r>
              <a:rPr lang="en-US" sz="1200" baseline="30000">
                <a:solidFill>
                  <a:srgbClr val="184FC2"/>
                </a:solidFill>
                <a:latin typeface="Arial" charset="0"/>
                <a:cs typeface="ＭＳ Ｐゴシック" charset="0"/>
              </a:rPr>
              <a:t>+</a:t>
            </a:r>
            <a:endParaRPr lang="en-US"/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752600" y="5562600"/>
            <a:ext cx="617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184FC2"/>
                </a:solidFill>
                <a:latin typeface="Arial" charset="0"/>
                <a:cs typeface="ＭＳ Ｐゴシック" charset="0"/>
              </a:rPr>
              <a:t>Exceptions are Column 1A ions under H and NH</a:t>
            </a:r>
            <a:r>
              <a:rPr lang="en-US" sz="1200" baseline="-25000">
                <a:solidFill>
                  <a:srgbClr val="184FC2"/>
                </a:solidFill>
                <a:latin typeface="Arial" charset="0"/>
                <a:cs typeface="ＭＳ Ｐゴシック" charset="0"/>
              </a:rPr>
              <a:t>4</a:t>
            </a:r>
            <a:r>
              <a:rPr lang="en-US" sz="1200" baseline="30000">
                <a:solidFill>
                  <a:srgbClr val="184FC2"/>
                </a:solidFill>
                <a:latin typeface="Arial" charset="0"/>
                <a:cs typeface="ＭＳ Ｐゴシック" charset="0"/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7" grpId="1" build="allAtOnce"/>
      <p:bldP spid="88070" grpId="0" build="p"/>
      <p:bldP spid="88073" grpId="0" build="p"/>
      <p:bldP spid="88073" grpId="1" build="allAtOnce"/>
      <p:bldP spid="88077" grpId="0"/>
      <p:bldP spid="88077" grpId="1"/>
      <p:bldP spid="880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1148</TotalTime>
  <Pages>28</Pages>
  <Words>462</Words>
  <Application>Microsoft Macintosh PowerPoint</Application>
  <PresentationFormat>On-screen Show (4:3)</PresentationFormat>
  <Paragraphs>60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Times</vt:lpstr>
      <vt:lpstr>Times New Roman</vt:lpstr>
      <vt:lpstr>Default Design</vt:lpstr>
      <vt:lpstr>Document</vt:lpstr>
      <vt:lpstr>Chapter 4</vt:lpstr>
      <vt:lpstr>Electrolytes and Nonelectrolytes</vt:lpstr>
      <vt:lpstr>Electrolytes</vt:lpstr>
      <vt:lpstr>PowerPoint Presentation</vt:lpstr>
      <vt:lpstr>Dissolution of NaCl in Water</vt:lpstr>
      <vt:lpstr>PowerPoint Presentation</vt:lpstr>
      <vt:lpstr>PowerPoint Presentation</vt:lpstr>
      <vt:lpstr>Spectator Ions</vt:lpstr>
      <vt:lpstr>Insoluble Ions</vt:lpstr>
      <vt:lpstr>PowerPoint Presentation</vt:lpstr>
      <vt:lpstr>PowerPoint Presentation</vt:lpstr>
      <vt:lpstr>Introduction to Aqueous Acids</vt:lpstr>
      <vt:lpstr>PowerPoint Presentation</vt:lpstr>
      <vt:lpstr>Introduction to Aqueous Bases</vt:lpstr>
      <vt:lpstr>Formulas of Acids and Bases</vt:lpstr>
      <vt:lpstr>PowerPoint Presentation</vt:lpstr>
      <vt:lpstr>PowerPoint Presentation</vt:lpstr>
      <vt:lpstr>Natural pH Indicators</vt:lpstr>
      <vt:lpstr>PowerPoint Presentation</vt:lpstr>
      <vt:lpstr>Dissolution of Mg(OH)2 by Acid</vt:lpstr>
      <vt:lpstr>PowerPoint Presentation</vt:lpstr>
      <vt:lpstr>Solution Formation From Solid</vt:lpstr>
      <vt:lpstr>Solution Formation by Dilution</vt:lpstr>
      <vt:lpstr>PowerPoint Presentation</vt:lpstr>
      <vt:lpstr>PowerPoint Presentation</vt:lpstr>
      <vt:lpstr>PowerPoint Presentation</vt:lpstr>
      <vt:lpstr>Titration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subject>CHEM 1201</dc:subject>
  <dc:creator>John Hogan</dc:creator>
  <cp:keywords/>
  <dc:description/>
  <cp:lastModifiedBy>John C Hogan</cp:lastModifiedBy>
  <cp:revision>49</cp:revision>
  <cp:lastPrinted>2009-04-22T19:24:48Z</cp:lastPrinted>
  <dcterms:created xsi:type="dcterms:W3CDTF">1999-06-18T21:06:55Z</dcterms:created>
  <dcterms:modified xsi:type="dcterms:W3CDTF">2023-02-11T01:03:32Z</dcterms:modified>
</cp:coreProperties>
</file>