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80" r:id="rId4"/>
    <p:sldId id="281" r:id="rId5"/>
    <p:sldId id="259" r:id="rId6"/>
    <p:sldId id="263" r:id="rId7"/>
    <p:sldId id="264" r:id="rId8"/>
    <p:sldId id="265" r:id="rId9"/>
    <p:sldId id="287" r:id="rId10"/>
    <p:sldId id="266" r:id="rId11"/>
    <p:sldId id="268" r:id="rId12"/>
    <p:sldId id="269" r:id="rId13"/>
    <p:sldId id="282" r:id="rId14"/>
    <p:sldId id="288" r:id="rId15"/>
    <p:sldId id="284" r:id="rId16"/>
    <p:sldId id="271" r:id="rId17"/>
    <p:sldId id="272" r:id="rId18"/>
    <p:sldId id="274" r:id="rId19"/>
    <p:sldId id="275" r:id="rId20"/>
    <p:sldId id="285" r:id="rId21"/>
    <p:sldId id="286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15611"/>
    <p:restoredTop sz="94660"/>
  </p:normalViewPr>
  <p:slideViewPr>
    <p:cSldViewPr>
      <p:cViewPr varScale="1">
        <p:scale>
          <a:sx n="128" d="100"/>
          <a:sy n="128" d="100"/>
        </p:scale>
        <p:origin x="17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4" d="100"/>
          <a:sy n="104" d="100"/>
        </p:scale>
        <p:origin x="-245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092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3290466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Times New Roman" charset="0"/>
              </a:rPr>
              <a:t>AN26_046.nov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Times New Roman" charset="0"/>
              </a:rPr>
              <a:t>AN26_050.mov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Times New Roman" charset="0"/>
              </a:rPr>
              <a:t>AN26_049.mov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0348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805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1068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086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189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1486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055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5467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92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84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477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601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2viYDCcW6A%23watch?v=F2viYDCcW6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xHIpp0m7Xw%23watch?v=yxHIpp0m7X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YfAGK48gMg%23watch?v=XYfAGK48gM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057400"/>
            <a:ext cx="9067800" cy="2362200"/>
          </a:xfrm>
          <a:noFill/>
        </p:spPr>
        <p:txBody>
          <a:bodyPr/>
          <a:lstStyle/>
          <a:p>
            <a:r>
              <a:rPr lang="en-US" sz="9600" b="1">
                <a:latin typeface="Times New Roman" charset="0"/>
              </a:rPr>
              <a:t>Chapter 14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200" cy="76200"/>
          </a:xfrm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1828800" y="16637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304800" y="754063"/>
          <a:ext cx="8839200" cy="554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Document" r:id="rId3" imgW="4124325" imgH="2590800" progId="Word.Document.8">
                  <p:embed/>
                </p:oleObj>
              </mc:Choice>
              <mc:Fallback>
                <p:oleObj name="Document" r:id="rId3" imgW="4124325" imgH="25908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754063"/>
                        <a:ext cx="8839200" cy="554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200" cy="76200"/>
          </a:xfrm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pic>
        <p:nvPicPr>
          <p:cNvPr id="11268" name="Picture 5" descr="FG14_1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0500"/>
            <a:ext cx="9144000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200" cy="76200"/>
          </a:xfrm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pic>
        <p:nvPicPr>
          <p:cNvPr id="12292" name="Picture 5" descr="F:\14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0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200" cy="76200"/>
          </a:xfrm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pic>
        <p:nvPicPr>
          <p:cNvPr id="13316" name="Picture 4" descr="!BL14F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685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Arrhenius Equation</a:t>
            </a:r>
          </a:p>
        </p:txBody>
      </p:sp>
      <p:sp>
        <p:nvSpPr>
          <p:cNvPr id="44036" name="Text Box 1028"/>
          <p:cNvSpPr txBox="1">
            <a:spLocks noChangeArrowheads="1"/>
          </p:cNvSpPr>
          <p:nvPr/>
        </p:nvSpPr>
        <p:spPr bwMode="auto">
          <a:xfrm>
            <a:off x="1295400" y="2057400"/>
            <a:ext cx="63246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Activation energy measured by comparing rates at different temperatures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k = Ae</a:t>
            </a:r>
            <a:r>
              <a:rPr lang="en-US" baseline="30000"/>
              <a:t>-Ea/RT</a:t>
            </a:r>
          </a:p>
          <a:p>
            <a:pPr>
              <a:spcBef>
                <a:spcPct val="50000"/>
              </a:spcBef>
            </a:pPr>
            <a:r>
              <a:rPr lang="en-US"/>
              <a:t>k</a:t>
            </a:r>
            <a:r>
              <a:rPr lang="en-US" baseline="-25000"/>
              <a:t>2</a:t>
            </a:r>
            <a:r>
              <a:rPr lang="en-US"/>
              <a:t>/k</a:t>
            </a:r>
            <a:r>
              <a:rPr lang="en-US" baseline="-25000"/>
              <a:t>1</a:t>
            </a:r>
            <a:r>
              <a:rPr lang="en-US"/>
              <a:t> = (Ae</a:t>
            </a:r>
            <a:r>
              <a:rPr lang="en-US" baseline="30000"/>
              <a:t>-Ea/RT</a:t>
            </a:r>
            <a:r>
              <a:rPr lang="en-US" sz="1800" baseline="15000"/>
              <a:t>2</a:t>
            </a:r>
            <a:r>
              <a:rPr lang="en-US"/>
              <a:t>)/(Ae</a:t>
            </a:r>
            <a:r>
              <a:rPr lang="en-US" baseline="30000"/>
              <a:t>-Ea/RT</a:t>
            </a:r>
            <a:r>
              <a:rPr lang="en-US" sz="1800" baseline="15000"/>
              <a:t>1</a:t>
            </a:r>
            <a:r>
              <a:rPr lang="en-US"/>
              <a:t>) = e</a:t>
            </a:r>
            <a:r>
              <a:rPr lang="en-US" baseline="30000"/>
              <a:t>-Ea/RT</a:t>
            </a:r>
            <a:r>
              <a:rPr lang="en-US" sz="1800" baseline="15000"/>
              <a:t>2</a:t>
            </a:r>
            <a:r>
              <a:rPr lang="en-US" baseline="30000"/>
              <a:t>-(-Ea/RT</a:t>
            </a:r>
            <a:r>
              <a:rPr lang="en-US" sz="1800" baseline="15000"/>
              <a:t>1</a:t>
            </a:r>
            <a:r>
              <a:rPr lang="en-US" baseline="30000"/>
              <a:t>)</a:t>
            </a:r>
          </a:p>
          <a:p>
            <a:pPr>
              <a:spcBef>
                <a:spcPct val="50000"/>
              </a:spcBef>
            </a:pPr>
            <a:r>
              <a:rPr lang="en-US"/>
              <a:t>k</a:t>
            </a:r>
            <a:r>
              <a:rPr lang="en-US" baseline="-25000"/>
              <a:t>2</a:t>
            </a:r>
            <a:r>
              <a:rPr lang="en-US"/>
              <a:t>/k</a:t>
            </a:r>
            <a:r>
              <a:rPr lang="en-US" baseline="-25000"/>
              <a:t>1</a:t>
            </a:r>
            <a:r>
              <a:rPr lang="en-US"/>
              <a:t> = e</a:t>
            </a:r>
            <a:r>
              <a:rPr lang="en-US" baseline="30000"/>
              <a:t>-(Ea/R)(1/T</a:t>
            </a:r>
            <a:r>
              <a:rPr lang="en-US" sz="1800" baseline="15000"/>
              <a:t>2 </a:t>
            </a:r>
            <a:r>
              <a:rPr lang="en-US" baseline="30000"/>
              <a:t>- 1/T</a:t>
            </a:r>
            <a:r>
              <a:rPr lang="en-US" sz="1800" baseline="15000"/>
              <a:t>1</a:t>
            </a:r>
            <a:r>
              <a:rPr lang="en-US" baseline="30000"/>
              <a:t>)</a:t>
            </a:r>
          </a:p>
          <a:p>
            <a:pPr>
              <a:spcBef>
                <a:spcPct val="50000"/>
              </a:spcBef>
            </a:pPr>
            <a:r>
              <a:rPr lang="en-US"/>
              <a:t>ln(k</a:t>
            </a:r>
            <a:r>
              <a:rPr lang="en-US" baseline="-25000"/>
              <a:t>2</a:t>
            </a:r>
            <a:r>
              <a:rPr lang="en-US"/>
              <a:t>/k</a:t>
            </a:r>
            <a:r>
              <a:rPr lang="en-US" baseline="-25000"/>
              <a:t>1</a:t>
            </a:r>
            <a:r>
              <a:rPr lang="en-US"/>
              <a:t>) = -(Ea/R)(1/T</a:t>
            </a:r>
            <a:r>
              <a:rPr lang="en-US" baseline="-25000"/>
              <a:t>2</a:t>
            </a:r>
            <a:r>
              <a:rPr lang="en-US"/>
              <a:t> - 1/T</a:t>
            </a:r>
            <a:r>
              <a:rPr lang="en-US" baseline="-25000"/>
              <a:t>1</a:t>
            </a:r>
            <a:r>
              <a:rPr lang="en-US"/>
              <a:t>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685800"/>
            <a:ext cx="7399338" cy="1143000"/>
          </a:xfrm>
        </p:spPr>
        <p:txBody>
          <a:bodyPr/>
          <a:lstStyle/>
          <a:p>
            <a:r>
              <a:rPr lang="en-US" sz="4100">
                <a:latin typeface="Times New Roman" charset="0"/>
              </a:rPr>
              <a:t>Bimolecular Reaction Mechanism</a:t>
            </a:r>
            <a:endParaRPr lang="en-US">
              <a:latin typeface="Times New Roman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 On YouTube</a:t>
            </a:r>
            <a:endParaRPr lang="en-US" sz="1800">
              <a:latin typeface="Arial" charset="0"/>
            </a:endParaRP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200" cy="76200"/>
          </a:xfrm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pic>
        <p:nvPicPr>
          <p:cNvPr id="15364" name="Picture 6" descr="F:\14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200" cy="76200"/>
          </a:xfrm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828800" y="12065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763000" cy="679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200" cy="76200"/>
          </a:xfrm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pic>
        <p:nvPicPr>
          <p:cNvPr id="17412" name="Picture 5" descr="F:\14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6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200" cy="76200"/>
          </a:xfrm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pic>
        <p:nvPicPr>
          <p:cNvPr id="18436" name="Picture 5" descr="F:\14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6200" cy="76200"/>
          </a:xfrm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pic>
        <p:nvPicPr>
          <p:cNvPr id="5124" name="Picture 5" descr="F:\14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609600"/>
            <a:ext cx="7246938" cy="1143000"/>
          </a:xfrm>
        </p:spPr>
        <p:txBody>
          <a:bodyPr/>
          <a:lstStyle/>
          <a:p>
            <a:r>
              <a:rPr lang="en-US" sz="3900">
                <a:latin typeface="Times New Roman" charset="0"/>
              </a:rPr>
              <a:t>Surface Hydrogenation Mechanism</a:t>
            </a:r>
            <a:endParaRPr lang="en-US">
              <a:latin typeface="Times New Roman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 On YouTube</a:t>
            </a:r>
            <a:endParaRPr lang="en-US" sz="1800">
              <a:latin typeface="Arial" charset="0"/>
            </a:endParaRPr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609600"/>
            <a:ext cx="7246938" cy="1143000"/>
          </a:xfrm>
        </p:spPr>
        <p:txBody>
          <a:bodyPr/>
          <a:lstStyle/>
          <a:p>
            <a:r>
              <a:rPr lang="en-US" sz="4300">
                <a:latin typeface="Times New Roman" charset="0"/>
              </a:rPr>
              <a:t>CFC</a:t>
            </a:r>
            <a:r>
              <a:rPr lang="ja-JP" altLang="en-US" sz="4300">
                <a:latin typeface="Times New Roman" charset="0"/>
              </a:rPr>
              <a:t>’</a:t>
            </a:r>
            <a:r>
              <a:rPr lang="en-US" sz="4300">
                <a:latin typeface="Times New Roman" charset="0"/>
              </a:rPr>
              <a:t>s and Stratospheric Ozone</a:t>
            </a:r>
            <a:endParaRPr lang="en-US">
              <a:latin typeface="Times New Roman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819400" y="41910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hlinkClick r:id="rId3"/>
              </a:rPr>
              <a:t>Play Video On YouTube</a:t>
            </a:r>
            <a:endParaRPr lang="en-US" sz="1800">
              <a:latin typeface="Arial" charset="0"/>
            </a:endParaRPr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200" cy="76200"/>
          </a:xfrm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pic>
        <p:nvPicPr>
          <p:cNvPr id="2150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8000"/>
            <a:ext cx="838200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200" cy="76200"/>
          </a:xfrm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pic>
        <p:nvPicPr>
          <p:cNvPr id="22532" name="Picture 5" descr="F:\14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200" cy="76200"/>
          </a:xfrm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pic>
        <p:nvPicPr>
          <p:cNvPr id="6148" name="Picture 5" descr="F:\14_T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1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200" cy="76200"/>
          </a:xfrm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pic>
        <p:nvPicPr>
          <p:cNvPr id="717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200" cy="76200"/>
          </a:xfrm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1828800" y="13112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3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863"/>
            <a:ext cx="8763000" cy="681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Ink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94350" y="1800225"/>
            <a:ext cx="120650" cy="228600"/>
          </a:xfrm>
          <a:custGeom>
            <a:avLst/>
            <a:gdLst>
              <a:gd name="T0" fmla="+- 0 15637 15538"/>
              <a:gd name="T1" fmla="*/ T0 w 338"/>
              <a:gd name="T2" fmla="+- 0 5278 5001"/>
              <a:gd name="T3" fmla="*/ 5278 h 636"/>
              <a:gd name="T4" fmla="+- 0 15538 15538"/>
              <a:gd name="T5" fmla="*/ T4 w 338"/>
              <a:gd name="T6" fmla="+- 0 5219 5001"/>
              <a:gd name="T7" fmla="*/ 5219 h 636"/>
              <a:gd name="T8" fmla="+- 0 15657 15538"/>
              <a:gd name="T9" fmla="*/ T8 w 338"/>
              <a:gd name="T10" fmla="+- 0 5278 5001"/>
              <a:gd name="T11" fmla="*/ 5278 h 636"/>
              <a:gd name="T12" fmla="+- 0 15597 15538"/>
              <a:gd name="T13" fmla="*/ T12 w 338"/>
              <a:gd name="T14" fmla="+- 0 5219 5001"/>
              <a:gd name="T15" fmla="*/ 5219 h 636"/>
              <a:gd name="T16" fmla="+- 0 15597 15538"/>
              <a:gd name="T17" fmla="*/ T16 w 338"/>
              <a:gd name="T18" fmla="+- 0 5179 5001"/>
              <a:gd name="T19" fmla="*/ 5179 h 636"/>
              <a:gd name="T20" fmla="+- 0 15657 15538"/>
              <a:gd name="T21" fmla="*/ T20 w 338"/>
              <a:gd name="T22" fmla="+- 0 5159 5001"/>
              <a:gd name="T23" fmla="*/ 5159 h 636"/>
              <a:gd name="T24" fmla="+- 0 15637 15538"/>
              <a:gd name="T25" fmla="*/ T24 w 338"/>
              <a:gd name="T26" fmla="+- 0 5080 5001"/>
              <a:gd name="T27" fmla="*/ 5080 h 636"/>
              <a:gd name="T28" fmla="+- 0 15716 15538"/>
              <a:gd name="T29" fmla="*/ T28 w 338"/>
              <a:gd name="T30" fmla="+- 0 5080 5001"/>
              <a:gd name="T31" fmla="*/ 5080 h 636"/>
              <a:gd name="T32" fmla="+- 0 15736 15538"/>
              <a:gd name="T33" fmla="*/ T32 w 338"/>
              <a:gd name="T34" fmla="+- 0 5179 5001"/>
              <a:gd name="T35" fmla="*/ 5179 h 636"/>
              <a:gd name="T36" fmla="+- 0 15637 15538"/>
              <a:gd name="T37" fmla="*/ T36 w 338"/>
              <a:gd name="T38" fmla="+- 0 5120 5001"/>
              <a:gd name="T39" fmla="*/ 5120 h 636"/>
              <a:gd name="T40" fmla="+- 0 15577 15538"/>
              <a:gd name="T41" fmla="*/ T40 w 338"/>
              <a:gd name="T42" fmla="+- 0 5060 5001"/>
              <a:gd name="T43" fmla="*/ 5060 h 636"/>
              <a:gd name="T44" fmla="+- 0 15617 15538"/>
              <a:gd name="T45" fmla="*/ T44 w 338"/>
              <a:gd name="T46" fmla="+- 0 5100 5001"/>
              <a:gd name="T47" fmla="*/ 5100 h 636"/>
              <a:gd name="T48" fmla="+- 0 15696 15538"/>
              <a:gd name="T49" fmla="*/ T48 w 338"/>
              <a:gd name="T50" fmla="+- 0 5001 5001"/>
              <a:gd name="T51" fmla="*/ 5001 h 636"/>
              <a:gd name="T52" fmla="+- 0 15637 15538"/>
              <a:gd name="T53" fmla="*/ T52 w 338"/>
              <a:gd name="T54" fmla="+- 0 5120 5001"/>
              <a:gd name="T55" fmla="*/ 5120 h 636"/>
              <a:gd name="T56" fmla="+- 0 15796 15538"/>
              <a:gd name="T57" fmla="*/ T56 w 338"/>
              <a:gd name="T58" fmla="+- 0 5159 5001"/>
              <a:gd name="T59" fmla="*/ 5159 h 636"/>
              <a:gd name="T60" fmla="+- 0 15815 15538"/>
              <a:gd name="T61" fmla="*/ T60 w 338"/>
              <a:gd name="T62" fmla="+- 0 5159 5001"/>
              <a:gd name="T63" fmla="*/ 5159 h 636"/>
              <a:gd name="T64" fmla="+- 0 15855 15538"/>
              <a:gd name="T65" fmla="*/ T64 w 338"/>
              <a:gd name="T66" fmla="+- 0 5199 5001"/>
              <a:gd name="T67" fmla="*/ 5199 h 636"/>
              <a:gd name="T68" fmla="+- 0 15835 15538"/>
              <a:gd name="T69" fmla="*/ T68 w 338"/>
              <a:gd name="T70" fmla="+- 0 5259 5001"/>
              <a:gd name="T71" fmla="*/ 5259 h 636"/>
              <a:gd name="T72" fmla="+- 0 15776 15538"/>
              <a:gd name="T73" fmla="*/ T72 w 338"/>
              <a:gd name="T74" fmla="+- 0 5259 5001"/>
              <a:gd name="T75" fmla="*/ 5259 h 636"/>
              <a:gd name="T76" fmla="+- 0 15776 15538"/>
              <a:gd name="T77" fmla="*/ T76 w 338"/>
              <a:gd name="T78" fmla="+- 0 5298 5001"/>
              <a:gd name="T79" fmla="*/ 5298 h 636"/>
              <a:gd name="T80" fmla="+- 0 15796 15538"/>
              <a:gd name="T81" fmla="*/ T80 w 338"/>
              <a:gd name="T82" fmla="+- 0 5358 5001"/>
              <a:gd name="T83" fmla="*/ 5358 h 636"/>
              <a:gd name="T84" fmla="+- 0 15736 15538"/>
              <a:gd name="T85" fmla="*/ T84 w 338"/>
              <a:gd name="T86" fmla="+- 0 5338 5001"/>
              <a:gd name="T87" fmla="*/ 5338 h 636"/>
              <a:gd name="T88" fmla="+- 0 15756 15538"/>
              <a:gd name="T89" fmla="*/ T88 w 338"/>
              <a:gd name="T90" fmla="+- 0 5378 5001"/>
              <a:gd name="T91" fmla="*/ 5378 h 636"/>
              <a:gd name="T92" fmla="+- 0 15716 15538"/>
              <a:gd name="T93" fmla="*/ T92 w 338"/>
              <a:gd name="T94" fmla="+- 0 5417 5001"/>
              <a:gd name="T95" fmla="*/ 5417 h 636"/>
              <a:gd name="T96" fmla="+- 0 15696 15538"/>
              <a:gd name="T97" fmla="*/ T96 w 338"/>
              <a:gd name="T98" fmla="+- 0 5457 5001"/>
              <a:gd name="T99" fmla="*/ 5457 h 636"/>
              <a:gd name="T100" fmla="+- 0 15597 15538"/>
              <a:gd name="T101" fmla="*/ T100 w 338"/>
              <a:gd name="T102" fmla="+- 0 5477 5001"/>
              <a:gd name="T103" fmla="*/ 5477 h 636"/>
              <a:gd name="T104" fmla="+- 0 15617 15538"/>
              <a:gd name="T105" fmla="*/ T104 w 338"/>
              <a:gd name="T106" fmla="+- 0 5536 5001"/>
              <a:gd name="T107" fmla="*/ 5536 h 636"/>
              <a:gd name="T108" fmla="+- 0 15637 15538"/>
              <a:gd name="T109" fmla="*/ T108 w 338"/>
              <a:gd name="T110" fmla="+- 0 5517 5001"/>
              <a:gd name="T111" fmla="*/ 5517 h 636"/>
              <a:gd name="T112" fmla="+- 0 15657 15538"/>
              <a:gd name="T113" fmla="*/ T112 w 338"/>
              <a:gd name="T114" fmla="+- 0 5556 5001"/>
              <a:gd name="T115" fmla="*/ 5556 h 636"/>
              <a:gd name="T116" fmla="+- 0 15696 15538"/>
              <a:gd name="T117" fmla="*/ T116 w 338"/>
              <a:gd name="T118" fmla="+- 0 5457 5001"/>
              <a:gd name="T119" fmla="*/ 5457 h 636"/>
              <a:gd name="T120" fmla="+- 0 15696 15538"/>
              <a:gd name="T121" fmla="*/ T120 w 338"/>
              <a:gd name="T122" fmla="+- 0 5477 5001"/>
              <a:gd name="T123" fmla="*/ 5477 h 636"/>
              <a:gd name="T124" fmla="+- 0 15736 15538"/>
              <a:gd name="T125" fmla="*/ T124 w 338"/>
              <a:gd name="T126" fmla="+- 0 5536 5001"/>
              <a:gd name="T127" fmla="*/ 5536 h 636"/>
              <a:gd name="T128" fmla="+- 0 15756 15538"/>
              <a:gd name="T129" fmla="*/ T128 w 338"/>
              <a:gd name="T130" fmla="+- 0 5556 5001"/>
              <a:gd name="T131" fmla="*/ 5556 h 636"/>
              <a:gd name="T132" fmla="+- 0 15696 15538"/>
              <a:gd name="T133" fmla="*/ T132 w 338"/>
              <a:gd name="T134" fmla="+- 0 5576 5001"/>
              <a:gd name="T135" fmla="*/ 5576 h 636"/>
              <a:gd name="T136" fmla="+- 0 15756 15538"/>
              <a:gd name="T137" fmla="*/ T136 w 338"/>
              <a:gd name="T138" fmla="+- 0 5437 5001"/>
              <a:gd name="T139" fmla="*/ 5437 h 636"/>
              <a:gd name="T140" fmla="+- 0 15815 15538"/>
              <a:gd name="T141" fmla="*/ T140 w 338"/>
              <a:gd name="T142" fmla="+- 0 5497 5001"/>
              <a:gd name="T143" fmla="*/ 5497 h 636"/>
              <a:gd name="T144" fmla="+- 0 15815 15538"/>
              <a:gd name="T145" fmla="*/ T144 w 338"/>
              <a:gd name="T146" fmla="+- 0 5576 5001"/>
              <a:gd name="T147" fmla="*/ 5576 h 636"/>
              <a:gd name="T148" fmla="+- 0 15835 15538"/>
              <a:gd name="T149" fmla="*/ T148 w 338"/>
              <a:gd name="T150" fmla="+- 0 5477 5001"/>
              <a:gd name="T151" fmla="*/ 5477 h 636"/>
              <a:gd name="T152" fmla="+- 0 15835 15538"/>
              <a:gd name="T153" fmla="*/ T152 w 338"/>
              <a:gd name="T154" fmla="+- 0 5556 5001"/>
              <a:gd name="T155" fmla="*/ 5556 h 636"/>
              <a:gd name="T156" fmla="+- 0 15855 15538"/>
              <a:gd name="T157" fmla="*/ T156 w 338"/>
              <a:gd name="T158" fmla="+- 0 5616 5001"/>
              <a:gd name="T159" fmla="*/ 5616 h 63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</a:cxnLst>
            <a:rect l="0" t="0" r="r" b="b"/>
            <a:pathLst>
              <a:path w="338" h="636" extrusionOk="0">
                <a:moveTo>
                  <a:pt x="59" y="238"/>
                </a:moveTo>
                <a:cubicBezTo>
                  <a:pt x="64" y="240"/>
                  <a:pt x="114" y="266"/>
                  <a:pt x="99" y="277"/>
                </a:cubicBezTo>
                <a:cubicBezTo>
                  <a:pt x="81" y="290"/>
                  <a:pt x="41" y="261"/>
                  <a:pt x="39" y="258"/>
                </a:cubicBezTo>
                <a:cubicBezTo>
                  <a:pt x="27" y="233"/>
                  <a:pt x="28" y="227"/>
                  <a:pt x="0" y="218"/>
                </a:cubicBezTo>
                <a:cubicBezTo>
                  <a:pt x="2" y="219"/>
                  <a:pt x="57" y="235"/>
                  <a:pt x="59" y="238"/>
                </a:cubicBezTo>
                <a:cubicBezTo>
                  <a:pt x="73" y="256"/>
                  <a:pt x="111" y="268"/>
                  <a:pt x="119" y="277"/>
                </a:cubicBezTo>
                <a:cubicBezTo>
                  <a:pt x="135" y="298"/>
                  <a:pt x="140" y="254"/>
                  <a:pt x="119" y="238"/>
                </a:cubicBezTo>
                <a:cubicBezTo>
                  <a:pt x="101" y="224"/>
                  <a:pt x="69" y="238"/>
                  <a:pt x="59" y="218"/>
                </a:cubicBezTo>
                <a:cubicBezTo>
                  <a:pt x="59" y="211"/>
                  <a:pt x="59" y="205"/>
                  <a:pt x="59" y="198"/>
                </a:cubicBezTo>
                <a:cubicBezTo>
                  <a:pt x="59" y="191"/>
                  <a:pt x="59" y="185"/>
                  <a:pt x="59" y="178"/>
                </a:cubicBezTo>
                <a:cubicBezTo>
                  <a:pt x="86" y="187"/>
                  <a:pt x="83" y="210"/>
                  <a:pt x="99" y="218"/>
                </a:cubicBezTo>
                <a:cubicBezTo>
                  <a:pt x="123" y="230"/>
                  <a:pt x="119" y="131"/>
                  <a:pt x="119" y="158"/>
                </a:cubicBezTo>
                <a:cubicBezTo>
                  <a:pt x="119" y="191"/>
                  <a:pt x="142" y="188"/>
                  <a:pt x="119" y="158"/>
                </a:cubicBezTo>
                <a:cubicBezTo>
                  <a:pt x="111" y="148"/>
                  <a:pt x="78" y="96"/>
                  <a:pt x="99" y="79"/>
                </a:cubicBezTo>
                <a:cubicBezTo>
                  <a:pt x="119" y="79"/>
                  <a:pt x="126" y="79"/>
                  <a:pt x="119" y="59"/>
                </a:cubicBezTo>
                <a:cubicBezTo>
                  <a:pt x="150" y="59"/>
                  <a:pt x="174" y="47"/>
                  <a:pt x="178" y="79"/>
                </a:cubicBezTo>
                <a:cubicBezTo>
                  <a:pt x="182" y="112"/>
                  <a:pt x="198" y="94"/>
                  <a:pt x="198" y="139"/>
                </a:cubicBezTo>
                <a:cubicBezTo>
                  <a:pt x="198" y="158"/>
                  <a:pt x="198" y="165"/>
                  <a:pt x="198" y="178"/>
                </a:cubicBezTo>
                <a:cubicBezTo>
                  <a:pt x="157" y="178"/>
                  <a:pt x="156" y="167"/>
                  <a:pt x="139" y="158"/>
                </a:cubicBezTo>
                <a:cubicBezTo>
                  <a:pt x="120" y="148"/>
                  <a:pt x="111" y="125"/>
                  <a:pt x="99" y="119"/>
                </a:cubicBezTo>
                <a:cubicBezTo>
                  <a:pt x="76" y="108"/>
                  <a:pt x="77" y="71"/>
                  <a:pt x="59" y="59"/>
                </a:cubicBezTo>
                <a:cubicBezTo>
                  <a:pt x="57" y="57"/>
                  <a:pt x="-15" y="59"/>
                  <a:pt x="39" y="59"/>
                </a:cubicBezTo>
                <a:cubicBezTo>
                  <a:pt x="60" y="59"/>
                  <a:pt x="98" y="38"/>
                  <a:pt x="99" y="39"/>
                </a:cubicBezTo>
                <a:cubicBezTo>
                  <a:pt x="115" y="60"/>
                  <a:pt x="55" y="87"/>
                  <a:pt x="79" y="99"/>
                </a:cubicBezTo>
                <a:cubicBezTo>
                  <a:pt x="106" y="113"/>
                  <a:pt x="155" y="102"/>
                  <a:pt x="158" y="79"/>
                </a:cubicBezTo>
                <a:cubicBezTo>
                  <a:pt x="161" y="54"/>
                  <a:pt x="158" y="26"/>
                  <a:pt x="158" y="0"/>
                </a:cubicBezTo>
                <a:cubicBezTo>
                  <a:pt x="168" y="3"/>
                  <a:pt x="202" y="40"/>
                  <a:pt x="178" y="59"/>
                </a:cubicBezTo>
                <a:cubicBezTo>
                  <a:pt x="157" y="76"/>
                  <a:pt x="124" y="94"/>
                  <a:pt x="99" y="119"/>
                </a:cubicBezTo>
                <a:cubicBezTo>
                  <a:pt x="109" y="149"/>
                  <a:pt x="122" y="139"/>
                  <a:pt x="158" y="139"/>
                </a:cubicBezTo>
                <a:cubicBezTo>
                  <a:pt x="192" y="139"/>
                  <a:pt x="254" y="125"/>
                  <a:pt x="258" y="158"/>
                </a:cubicBezTo>
                <a:cubicBezTo>
                  <a:pt x="264" y="205"/>
                  <a:pt x="226" y="203"/>
                  <a:pt x="238" y="178"/>
                </a:cubicBezTo>
                <a:cubicBezTo>
                  <a:pt x="256" y="160"/>
                  <a:pt x="259" y="154"/>
                  <a:pt x="277" y="158"/>
                </a:cubicBezTo>
                <a:cubicBezTo>
                  <a:pt x="277" y="184"/>
                  <a:pt x="235" y="206"/>
                  <a:pt x="258" y="218"/>
                </a:cubicBezTo>
                <a:cubicBezTo>
                  <a:pt x="275" y="227"/>
                  <a:pt x="294" y="169"/>
                  <a:pt x="317" y="198"/>
                </a:cubicBezTo>
                <a:cubicBezTo>
                  <a:pt x="332" y="217"/>
                  <a:pt x="337" y="224"/>
                  <a:pt x="337" y="258"/>
                </a:cubicBezTo>
                <a:cubicBezTo>
                  <a:pt x="328" y="284"/>
                  <a:pt x="306" y="276"/>
                  <a:pt x="297" y="258"/>
                </a:cubicBezTo>
                <a:cubicBezTo>
                  <a:pt x="294" y="252"/>
                  <a:pt x="258" y="213"/>
                  <a:pt x="238" y="238"/>
                </a:cubicBezTo>
                <a:cubicBezTo>
                  <a:pt x="238" y="245"/>
                  <a:pt x="238" y="251"/>
                  <a:pt x="238" y="258"/>
                </a:cubicBezTo>
                <a:cubicBezTo>
                  <a:pt x="212" y="295"/>
                  <a:pt x="240" y="277"/>
                  <a:pt x="277" y="277"/>
                </a:cubicBezTo>
                <a:cubicBezTo>
                  <a:pt x="331" y="277"/>
                  <a:pt x="254" y="297"/>
                  <a:pt x="238" y="297"/>
                </a:cubicBezTo>
                <a:cubicBezTo>
                  <a:pt x="211" y="297"/>
                  <a:pt x="208" y="292"/>
                  <a:pt x="218" y="317"/>
                </a:cubicBezTo>
                <a:cubicBezTo>
                  <a:pt x="227" y="339"/>
                  <a:pt x="232" y="354"/>
                  <a:pt x="258" y="357"/>
                </a:cubicBezTo>
                <a:cubicBezTo>
                  <a:pt x="277" y="357"/>
                  <a:pt x="283" y="357"/>
                  <a:pt x="258" y="357"/>
                </a:cubicBezTo>
                <a:cubicBezTo>
                  <a:pt x="217" y="357"/>
                  <a:pt x="215" y="345"/>
                  <a:pt x="198" y="337"/>
                </a:cubicBezTo>
                <a:cubicBezTo>
                  <a:pt x="191" y="337"/>
                  <a:pt x="185" y="337"/>
                  <a:pt x="178" y="337"/>
                </a:cubicBezTo>
                <a:cubicBezTo>
                  <a:pt x="185" y="359"/>
                  <a:pt x="193" y="374"/>
                  <a:pt x="218" y="377"/>
                </a:cubicBezTo>
                <a:cubicBezTo>
                  <a:pt x="248" y="381"/>
                  <a:pt x="218" y="394"/>
                  <a:pt x="198" y="397"/>
                </a:cubicBezTo>
                <a:cubicBezTo>
                  <a:pt x="177" y="400"/>
                  <a:pt x="125" y="410"/>
                  <a:pt x="178" y="416"/>
                </a:cubicBezTo>
                <a:cubicBezTo>
                  <a:pt x="218" y="421"/>
                  <a:pt x="159" y="434"/>
                  <a:pt x="139" y="436"/>
                </a:cubicBezTo>
                <a:cubicBezTo>
                  <a:pt x="113" y="439"/>
                  <a:pt x="184" y="456"/>
                  <a:pt x="158" y="456"/>
                </a:cubicBezTo>
                <a:cubicBezTo>
                  <a:pt x="117" y="456"/>
                  <a:pt x="116" y="468"/>
                  <a:pt x="99" y="476"/>
                </a:cubicBezTo>
                <a:cubicBezTo>
                  <a:pt x="79" y="476"/>
                  <a:pt x="72" y="476"/>
                  <a:pt x="59" y="476"/>
                </a:cubicBezTo>
                <a:cubicBezTo>
                  <a:pt x="72" y="476"/>
                  <a:pt x="170" y="476"/>
                  <a:pt x="119" y="476"/>
                </a:cubicBezTo>
                <a:cubicBezTo>
                  <a:pt x="101" y="476"/>
                  <a:pt x="81" y="521"/>
                  <a:pt x="79" y="535"/>
                </a:cubicBezTo>
                <a:cubicBezTo>
                  <a:pt x="75" y="569"/>
                  <a:pt x="70" y="543"/>
                  <a:pt x="59" y="575"/>
                </a:cubicBezTo>
                <a:cubicBezTo>
                  <a:pt x="77" y="569"/>
                  <a:pt x="97" y="534"/>
                  <a:pt x="99" y="516"/>
                </a:cubicBezTo>
                <a:cubicBezTo>
                  <a:pt x="101" y="500"/>
                  <a:pt x="119" y="461"/>
                  <a:pt x="119" y="496"/>
                </a:cubicBezTo>
                <a:cubicBezTo>
                  <a:pt x="119" y="516"/>
                  <a:pt x="119" y="535"/>
                  <a:pt x="119" y="555"/>
                </a:cubicBezTo>
                <a:cubicBezTo>
                  <a:pt x="119" y="510"/>
                  <a:pt x="129" y="496"/>
                  <a:pt x="139" y="476"/>
                </a:cubicBezTo>
                <a:cubicBezTo>
                  <a:pt x="146" y="462"/>
                  <a:pt x="158" y="420"/>
                  <a:pt x="158" y="456"/>
                </a:cubicBezTo>
                <a:cubicBezTo>
                  <a:pt x="158" y="476"/>
                  <a:pt x="158" y="496"/>
                  <a:pt x="158" y="516"/>
                </a:cubicBezTo>
                <a:cubicBezTo>
                  <a:pt x="158" y="567"/>
                  <a:pt x="158" y="485"/>
                  <a:pt x="158" y="476"/>
                </a:cubicBezTo>
                <a:cubicBezTo>
                  <a:pt x="158" y="443"/>
                  <a:pt x="194" y="447"/>
                  <a:pt x="198" y="476"/>
                </a:cubicBezTo>
                <a:cubicBezTo>
                  <a:pt x="200" y="488"/>
                  <a:pt x="198" y="586"/>
                  <a:pt x="198" y="535"/>
                </a:cubicBezTo>
                <a:cubicBezTo>
                  <a:pt x="198" y="516"/>
                  <a:pt x="198" y="509"/>
                  <a:pt x="198" y="496"/>
                </a:cubicBezTo>
                <a:cubicBezTo>
                  <a:pt x="228" y="506"/>
                  <a:pt x="218" y="519"/>
                  <a:pt x="218" y="555"/>
                </a:cubicBezTo>
                <a:cubicBezTo>
                  <a:pt x="218" y="591"/>
                  <a:pt x="228" y="605"/>
                  <a:pt x="198" y="615"/>
                </a:cubicBezTo>
                <a:cubicBezTo>
                  <a:pt x="176" y="608"/>
                  <a:pt x="161" y="600"/>
                  <a:pt x="158" y="575"/>
                </a:cubicBezTo>
                <a:cubicBezTo>
                  <a:pt x="152" y="527"/>
                  <a:pt x="167" y="497"/>
                  <a:pt x="178" y="476"/>
                </a:cubicBezTo>
                <a:cubicBezTo>
                  <a:pt x="188" y="456"/>
                  <a:pt x="212" y="448"/>
                  <a:pt x="218" y="436"/>
                </a:cubicBezTo>
                <a:cubicBezTo>
                  <a:pt x="229" y="414"/>
                  <a:pt x="247" y="414"/>
                  <a:pt x="258" y="436"/>
                </a:cubicBezTo>
                <a:cubicBezTo>
                  <a:pt x="266" y="452"/>
                  <a:pt x="275" y="492"/>
                  <a:pt x="277" y="496"/>
                </a:cubicBezTo>
                <a:cubicBezTo>
                  <a:pt x="283" y="508"/>
                  <a:pt x="277" y="542"/>
                  <a:pt x="277" y="555"/>
                </a:cubicBezTo>
                <a:cubicBezTo>
                  <a:pt x="277" y="562"/>
                  <a:pt x="277" y="568"/>
                  <a:pt x="277" y="575"/>
                </a:cubicBezTo>
                <a:cubicBezTo>
                  <a:pt x="277" y="629"/>
                  <a:pt x="277" y="544"/>
                  <a:pt x="277" y="535"/>
                </a:cubicBezTo>
                <a:cubicBezTo>
                  <a:pt x="277" y="531"/>
                  <a:pt x="274" y="445"/>
                  <a:pt x="297" y="476"/>
                </a:cubicBezTo>
                <a:cubicBezTo>
                  <a:pt x="305" y="487"/>
                  <a:pt x="297" y="540"/>
                  <a:pt x="297" y="555"/>
                </a:cubicBezTo>
                <a:cubicBezTo>
                  <a:pt x="297" y="599"/>
                  <a:pt x="297" y="599"/>
                  <a:pt x="297" y="555"/>
                </a:cubicBezTo>
                <a:cubicBezTo>
                  <a:pt x="297" y="545"/>
                  <a:pt x="326" y="503"/>
                  <a:pt x="337" y="516"/>
                </a:cubicBezTo>
                <a:cubicBezTo>
                  <a:pt x="362" y="548"/>
                  <a:pt x="320" y="609"/>
                  <a:pt x="317" y="615"/>
                </a:cubicBezTo>
                <a:cubicBezTo>
                  <a:pt x="317" y="622"/>
                  <a:pt x="317" y="628"/>
                  <a:pt x="317" y="635"/>
                </a:cubicBezTo>
              </a:path>
            </a:pathLst>
          </a:custGeom>
          <a:noFill/>
          <a:ln w="19050" cap="rnd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200" cy="76200"/>
          </a:xfrm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pic>
        <p:nvPicPr>
          <p:cNvPr id="8196" name="Picture 5" descr="F:\14_T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200" cy="76200"/>
          </a:xfrm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pic>
        <p:nvPicPr>
          <p:cNvPr id="9220" name="Picture 6" descr="F:\14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342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200" cy="76200"/>
          </a:xfrm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pic>
        <p:nvPicPr>
          <p:cNvPr id="10244" name="Picture 5" descr="F:\14_13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ctrTitle" idx="4294967295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Integrated Rate Laws</a:t>
            </a:r>
          </a:p>
        </p:txBody>
      </p:sp>
      <p:sp>
        <p:nvSpPr>
          <p:cNvPr id="43012" name="Text Box 1028"/>
          <p:cNvSpPr txBox="1">
            <a:spLocks noChangeArrowheads="1"/>
          </p:cNvSpPr>
          <p:nvPr/>
        </p:nvSpPr>
        <p:spPr bwMode="auto">
          <a:xfrm>
            <a:off x="2590800" y="2438400"/>
            <a:ext cx="44958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First-Order:  ln(c</a:t>
            </a:r>
            <a:r>
              <a:rPr lang="en-US" baseline="-25000"/>
              <a:t>t</a:t>
            </a:r>
            <a:r>
              <a:rPr lang="en-US"/>
              <a:t>/c</a:t>
            </a:r>
            <a:r>
              <a:rPr lang="en-US" baseline="-25000"/>
              <a:t>0</a:t>
            </a:r>
            <a:r>
              <a:rPr lang="en-US"/>
              <a:t>) = -kt</a:t>
            </a:r>
          </a:p>
          <a:p>
            <a:pPr>
              <a:spcBef>
                <a:spcPct val="50000"/>
              </a:spcBef>
            </a:pPr>
            <a:r>
              <a:rPr lang="en-US"/>
              <a:t>Second-Order: (1/c</a:t>
            </a:r>
            <a:r>
              <a:rPr lang="en-US" baseline="-25000"/>
              <a:t>t</a:t>
            </a:r>
            <a:r>
              <a:rPr lang="en-US"/>
              <a:t>) - (1/c</a:t>
            </a:r>
            <a:r>
              <a:rPr lang="en-US" baseline="-25000"/>
              <a:t>0</a:t>
            </a:r>
            <a:r>
              <a:rPr lang="en-US"/>
              <a:t>) = +kt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 Hogan:Software:Microsoft Office Folder:Microsoft PowerPoint 4:</Template>
  <TotalTime>204</TotalTime>
  <Pages>24</Pages>
  <Words>141</Words>
  <Application>Microsoft Macintosh PowerPoint</Application>
  <PresentationFormat>On-screen Show (4:3)</PresentationFormat>
  <Paragraphs>20</Paragraphs>
  <Slides>23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Times New Roman</vt:lpstr>
      <vt:lpstr>Default Design</vt:lpstr>
      <vt:lpstr>Document</vt:lpstr>
      <vt:lpstr>Chapter 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Integrated Rate Laws</vt:lpstr>
      <vt:lpstr>PowerPoint Presentation</vt:lpstr>
      <vt:lpstr>PowerPoint Presentation</vt:lpstr>
      <vt:lpstr>PowerPoint Presentation</vt:lpstr>
      <vt:lpstr>PowerPoint Presentation</vt:lpstr>
      <vt:lpstr>Arrhenius Equation</vt:lpstr>
      <vt:lpstr>Bimolecular Reaction Mechanism</vt:lpstr>
      <vt:lpstr>PowerPoint Presentation</vt:lpstr>
      <vt:lpstr>PowerPoint Presentation</vt:lpstr>
      <vt:lpstr>PowerPoint Presentation</vt:lpstr>
      <vt:lpstr>PowerPoint Presentation</vt:lpstr>
      <vt:lpstr>Surface Hydrogenation Mechanism</vt:lpstr>
      <vt:lpstr>CFC’s and Stratospheric Ozone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</dc:title>
  <dc:subject>Kinetics</dc:subject>
  <dc:creator>John Hogan</dc:creator>
  <cp:keywords/>
  <dc:description>CHEM 1202</dc:description>
  <cp:lastModifiedBy>John C Hogan</cp:lastModifiedBy>
  <cp:revision>19</cp:revision>
  <cp:lastPrinted>2009-04-22T19:24:48Z</cp:lastPrinted>
  <dcterms:created xsi:type="dcterms:W3CDTF">1999-09-20T19:16:44Z</dcterms:created>
  <dcterms:modified xsi:type="dcterms:W3CDTF">2022-07-27T19:22:35Z</dcterms:modified>
</cp:coreProperties>
</file>