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61" r:id="rId4"/>
    <p:sldId id="262" r:id="rId5"/>
    <p:sldId id="265" r:id="rId6"/>
    <p:sldId id="258" r:id="rId7"/>
    <p:sldId id="283" r:id="rId8"/>
    <p:sldId id="259" r:id="rId9"/>
    <p:sldId id="279" r:id="rId10"/>
    <p:sldId id="325" r:id="rId11"/>
    <p:sldId id="298" r:id="rId12"/>
    <p:sldId id="285" r:id="rId13"/>
    <p:sldId id="278" r:id="rId14"/>
    <p:sldId id="280" r:id="rId15"/>
    <p:sldId id="266" r:id="rId16"/>
    <p:sldId id="281" r:id="rId17"/>
    <p:sldId id="267" r:id="rId18"/>
    <p:sldId id="268" r:id="rId19"/>
    <p:sldId id="269" r:id="rId20"/>
    <p:sldId id="270" r:id="rId21"/>
    <p:sldId id="272" r:id="rId22"/>
    <p:sldId id="282" r:id="rId23"/>
    <p:sldId id="273" r:id="rId24"/>
    <p:sldId id="274" r:id="rId25"/>
    <p:sldId id="275" r:id="rId26"/>
    <p:sldId id="327" r:id="rId27"/>
    <p:sldId id="326" r:id="rId28"/>
    <p:sldId id="277" r:id="rId29"/>
    <p:sldId id="276" r:id="rId30"/>
    <p:sldId id="284" r:id="rId31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672"/>
  </p:normalViewPr>
  <p:slideViewPr>
    <p:cSldViewPr>
      <p:cViewPr varScale="1">
        <p:scale>
          <a:sx n="134" d="100"/>
          <a:sy n="134" d="100"/>
        </p:scale>
        <p:origin x="25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104" d="100"/>
          <a:sy n="104" d="100"/>
        </p:scale>
        <p:origin x="-245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651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774555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 New Roman" charset="0"/>
              </a:rPr>
              <a:t>DM27_010.mov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AFA63F-4FBF-C542-A8BB-B7271F3C217B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 New Roman" charset="0"/>
              </a:rPr>
              <a:t>DM27_005.mov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 New Roman" charset="0"/>
              </a:rPr>
              <a:t>AN26_037.mov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 New Roman" charset="0"/>
              </a:rPr>
              <a:t>AN26_038.mov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084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962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658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66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498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30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526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47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74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63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428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69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daleYAvg-M%23watch?v=cdaleYAvg-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xdd0c3c6jY%23watch?v=9xdd0c3c6j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0h61WbL8-k%23watch?v=W0h61WbL8-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NUL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NUL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NUL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NUL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phet.colorado.edu/en/simulations/acid-base-solutions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het.colorado.edu/en/simulations/ph-scale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ZGUAnJN98Q%23watch?v=MZGUAnJN98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hyperlink" Target="http://hogan.chem.lsu.edu/matter/chap27/demos/dm27_010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57400"/>
            <a:ext cx="9067800" cy="2362200"/>
          </a:xfrm>
          <a:noFill/>
        </p:spPr>
        <p:txBody>
          <a:bodyPr/>
          <a:lstStyle/>
          <a:p>
            <a:r>
              <a:rPr lang="en-US" sz="9600" b="1">
                <a:latin typeface="Times New Roman" charset="0"/>
              </a:rPr>
              <a:t>Chapter 16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Chapter 2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5A8DDBD0-7BEF-234E-8688-8340F7CD1CD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Oxyanion Summary</a:t>
            </a:r>
          </a:p>
        </p:txBody>
      </p:sp>
      <p:pic>
        <p:nvPicPr>
          <p:cNvPr id="148486" name="Picture 6" descr="Periodic Tabl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905000"/>
            <a:ext cx="4419600" cy="2349500"/>
          </a:xfrm>
        </p:spPr>
      </p:pic>
      <p:sp>
        <p:nvSpPr>
          <p:cNvPr id="148495" name="Text Box 15"/>
          <p:cNvSpPr txBox="1">
            <a:spLocks noChangeArrowheads="1"/>
          </p:cNvSpPr>
          <p:nvPr/>
        </p:nvSpPr>
        <p:spPr bwMode="auto">
          <a:xfrm>
            <a:off x="838200" y="4343400"/>
            <a:ext cx="7620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350082"/>
                </a:solidFill>
              </a:rPr>
              <a:t>O, F, and noble gases DON</a:t>
            </a:r>
            <a:r>
              <a:rPr lang="ja-JP" altLang="en-US">
                <a:solidFill>
                  <a:srgbClr val="350082"/>
                </a:solidFill>
              </a:rPr>
              <a:t>’</a:t>
            </a:r>
            <a:r>
              <a:rPr lang="en-US" altLang="ja-JP">
                <a:solidFill>
                  <a:srgbClr val="350082"/>
                </a:solidFill>
              </a:rPr>
              <a:t>T DO oxyanions; don</a:t>
            </a:r>
            <a:r>
              <a:rPr lang="ja-JP" altLang="en-US">
                <a:solidFill>
                  <a:srgbClr val="350082"/>
                </a:solidFill>
              </a:rPr>
              <a:t>’</a:t>
            </a:r>
            <a:r>
              <a:rPr lang="en-US" altLang="ja-JP">
                <a:solidFill>
                  <a:srgbClr val="350082"/>
                </a:solidFill>
              </a:rPr>
              <a:t>t worry about metals on left side</a:t>
            </a:r>
            <a:endParaRPr lang="en-US" altLang="ja-JP"/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44803"/>
                </a:solidFill>
              </a:rPr>
              <a:t>B, C, N, Cl, Br, and I use THREE oxygens to make -ATE oxyanions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The inner elements use FOUR oxygens to make -ATE oxyanions</a:t>
            </a: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-ITE oxyanions have one less oxygen than -ATE oxyanions; </a:t>
            </a:r>
            <a:r>
              <a:rPr lang="en-US">
                <a:solidFill>
                  <a:srgbClr val="017AA5"/>
                </a:solidFill>
              </a:rPr>
              <a:t>B, C, Si and Ge DON</a:t>
            </a:r>
            <a:r>
              <a:rPr lang="ja-JP" altLang="en-US">
                <a:solidFill>
                  <a:srgbClr val="017AA5"/>
                </a:solidFill>
              </a:rPr>
              <a:t>’</a:t>
            </a:r>
            <a:r>
              <a:rPr lang="en-US" altLang="ja-JP">
                <a:solidFill>
                  <a:srgbClr val="017AA5"/>
                </a:solidFill>
              </a:rPr>
              <a:t>T DO -ITE oxyanions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C36002"/>
                </a:solidFill>
              </a:rPr>
              <a:t>Cl, Br, and I do PER_ATE (4 oxygen) and HYPO_ITE (1 oxygen) oxyanions</a:t>
            </a:r>
            <a:endParaRPr lang="en-US"/>
          </a:p>
        </p:txBody>
      </p:sp>
      <p:pic>
        <p:nvPicPr>
          <p:cNvPr id="148496" name="Picture 16" descr="DontDoOxyan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1409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7" name="Picture 17" descr="ThreeO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1409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8" name="Picture 18" descr="FourOa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1409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9" name="Picture 19" descr="NoIteOxyani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14081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500" name="Picture 20" descr="PerAteHypoIteOxyani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1409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8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48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8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484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8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48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8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4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84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4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762000"/>
            <a:ext cx="4267200" cy="1143000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Spectator Ions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600200" y="5257800"/>
            <a:ext cx="6705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730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latin typeface="Arial" charset="0"/>
                <a:cs typeface="ＭＳ Ｐゴシック" charset="0"/>
              </a:rPr>
              <a:t>If spectator ion(s) are in its formula an ionic compound is water soluble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latin typeface="Arial" charset="0"/>
                <a:cs typeface="ＭＳ Ｐゴシック" charset="0"/>
              </a:rPr>
              <a:t>If spectator ion(s) are present an ionic compound is a strong electrolyte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latin typeface="Arial" charset="0"/>
                <a:cs typeface="ＭＳ Ｐゴシック" charset="0"/>
              </a:rPr>
              <a:t>Spectator ions are NOT acidic OR basic</a:t>
            </a:r>
          </a:p>
          <a:p>
            <a:pPr>
              <a:spcBef>
                <a:spcPct val="50000"/>
              </a:spcBef>
              <a:buFont typeface="Times" charset="0"/>
              <a:buNone/>
            </a:pPr>
            <a:endParaRPr lang="en-US" sz="1600">
              <a:latin typeface="Arial" charset="0"/>
              <a:cs typeface="ＭＳ Ｐゴシック" charset="0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600200" y="5410200"/>
            <a:ext cx="5562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66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solidFill>
                  <a:srgbClr val="188B04"/>
                </a:solidFill>
                <a:latin typeface="Arial" charset="0"/>
                <a:cs typeface="ＭＳ Ｐゴシック" charset="0"/>
              </a:rPr>
              <a:t>Cations in Group 1A under H are always spectator ions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solidFill>
                  <a:schemeClr val="hlink"/>
                </a:solidFill>
                <a:latin typeface="Arial" charset="0"/>
                <a:cs typeface="ＭＳ Ｐゴシック" charset="0"/>
              </a:rPr>
              <a:t>There are no exceptions</a:t>
            </a:r>
            <a:endParaRPr lang="en-US" sz="1200">
              <a:solidFill>
                <a:srgbClr val="188B04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1600200" y="5334000"/>
            <a:ext cx="5562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66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solidFill>
                  <a:srgbClr val="188B04"/>
                </a:solidFill>
                <a:latin typeface="Arial" charset="0"/>
                <a:cs typeface="ＭＳ Ｐゴシック" charset="0"/>
              </a:rPr>
              <a:t>Anions in Group 7A under F are usually spectators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solidFill>
                  <a:schemeClr val="hlink"/>
                </a:solidFill>
                <a:latin typeface="Arial" charset="0"/>
                <a:cs typeface="ＭＳ Ｐゴシック" charset="0"/>
              </a:rPr>
              <a:t>Exceptions are Ag</a:t>
            </a:r>
            <a:r>
              <a:rPr lang="en-US" sz="1200" baseline="30000">
                <a:solidFill>
                  <a:schemeClr val="hlink"/>
                </a:solidFill>
                <a:latin typeface="Arial" charset="0"/>
                <a:cs typeface="ＭＳ Ｐゴシック" charset="0"/>
              </a:rPr>
              <a:t>+</a:t>
            </a:r>
            <a:r>
              <a:rPr lang="en-US" sz="1200">
                <a:solidFill>
                  <a:schemeClr val="hlink"/>
                </a:solidFill>
                <a:latin typeface="Arial" charset="0"/>
                <a:cs typeface="ＭＳ Ｐゴシック" charset="0"/>
              </a:rPr>
              <a:t>, Hg</a:t>
            </a:r>
            <a:r>
              <a:rPr lang="en-US" sz="1200" baseline="-25000">
                <a:solidFill>
                  <a:schemeClr val="hlink"/>
                </a:solidFill>
                <a:latin typeface="Arial" charset="0"/>
                <a:cs typeface="ＭＳ Ｐゴシック" charset="0"/>
              </a:rPr>
              <a:t>2</a:t>
            </a:r>
            <a:r>
              <a:rPr lang="en-US" sz="1200" baseline="30000">
                <a:solidFill>
                  <a:schemeClr val="hlink"/>
                </a:solidFill>
                <a:latin typeface="Arial" charset="0"/>
                <a:cs typeface="ＭＳ Ｐゴシック" charset="0"/>
              </a:rPr>
              <a:t>2+</a:t>
            </a:r>
            <a:r>
              <a:rPr lang="en-US" sz="1200">
                <a:solidFill>
                  <a:schemeClr val="hlink"/>
                </a:solidFill>
                <a:latin typeface="Arial" charset="0"/>
                <a:cs typeface="ＭＳ Ｐゴシック" charset="0"/>
              </a:rPr>
              <a:t>, and Pb</a:t>
            </a:r>
            <a:r>
              <a:rPr lang="en-US" sz="1200" baseline="30000">
                <a:solidFill>
                  <a:schemeClr val="hlink"/>
                </a:solidFill>
                <a:latin typeface="Arial" charset="0"/>
                <a:cs typeface="ＭＳ Ｐゴシック" charset="0"/>
              </a:rPr>
              <a:t>2+</a:t>
            </a:r>
            <a:r>
              <a:rPr lang="en-US" sz="1200">
                <a:solidFill>
                  <a:schemeClr val="hlink"/>
                </a:solidFill>
                <a:latin typeface="Arial" charset="0"/>
                <a:cs typeface="ＭＳ Ｐゴシック" charset="0"/>
              </a:rPr>
              <a:t>, but NOT Hg</a:t>
            </a:r>
            <a:r>
              <a:rPr lang="en-US" sz="1200" baseline="30000">
                <a:solidFill>
                  <a:schemeClr val="hlink"/>
                </a:solidFill>
                <a:latin typeface="Arial" charset="0"/>
                <a:cs typeface="ＭＳ Ｐゴシック" charset="0"/>
              </a:rPr>
              <a:t>2+</a:t>
            </a:r>
            <a:r>
              <a:rPr lang="en-US" sz="1200">
                <a:solidFill>
                  <a:schemeClr val="hlink"/>
                </a:solidFill>
                <a:latin typeface="Arial" charset="0"/>
                <a:cs typeface="ＭＳ Ｐゴシック" charset="0"/>
              </a:rPr>
              <a:t> or Pb</a:t>
            </a:r>
            <a:r>
              <a:rPr lang="en-US" sz="1200" baseline="30000">
                <a:solidFill>
                  <a:schemeClr val="hlink"/>
                </a:solidFill>
                <a:latin typeface="Arial" charset="0"/>
                <a:cs typeface="ＭＳ Ｐゴシック" charset="0"/>
              </a:rPr>
              <a:t>4+</a:t>
            </a:r>
            <a:endParaRPr lang="en-US" sz="1200">
              <a:solidFill>
                <a:srgbClr val="188B04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1676400" y="5257800"/>
            <a:ext cx="6553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666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solidFill>
                  <a:srgbClr val="188B04"/>
                </a:solidFill>
                <a:latin typeface="Arial" charset="0"/>
                <a:cs typeface="ＭＳ Ｐゴシック" charset="0"/>
              </a:rPr>
              <a:t>Cations in Group 2A under Mg are usually spectators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solidFill>
                  <a:schemeClr val="hlink"/>
                </a:solidFill>
                <a:latin typeface="Arial" charset="0"/>
                <a:cs typeface="ＭＳ Ｐゴシック" charset="0"/>
              </a:rPr>
              <a:t>Exceptions are carbonate, phosphate, selenate, and sulfate</a:t>
            </a:r>
          </a:p>
        </p:txBody>
      </p:sp>
      <p:sp>
        <p:nvSpPr>
          <p:cNvPr id="70681" name="Text Box 25"/>
          <p:cNvSpPr txBox="1">
            <a:spLocks noChangeArrowheads="1"/>
          </p:cNvSpPr>
          <p:nvPr/>
        </p:nvSpPr>
        <p:spPr bwMode="auto">
          <a:xfrm>
            <a:off x="1676400" y="5257800"/>
            <a:ext cx="65532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solidFill>
                  <a:srgbClr val="188B04"/>
                </a:solidFill>
                <a:latin typeface="Arial" charset="0"/>
                <a:cs typeface="ＭＳ Ｐゴシック" charset="0"/>
              </a:rPr>
              <a:t>Oxyanions with ate or per_ate names made from N, S, Br, and Cl usually spectators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1200">
                <a:solidFill>
                  <a:schemeClr val="hlink"/>
                </a:solidFill>
                <a:latin typeface="Arial" charset="0"/>
                <a:cs typeface="ＭＳ Ｐゴシック" charset="0"/>
              </a:rPr>
              <a:t>Sulfate has the only exceptions: Group 2A cations and Hg</a:t>
            </a:r>
            <a:r>
              <a:rPr lang="en-US" sz="1200" baseline="-25000">
                <a:solidFill>
                  <a:schemeClr val="hlink"/>
                </a:solidFill>
                <a:latin typeface="Arial" charset="0"/>
                <a:cs typeface="ＭＳ Ｐゴシック" charset="0"/>
              </a:rPr>
              <a:t>2</a:t>
            </a:r>
            <a:r>
              <a:rPr lang="en-US" sz="1200" baseline="30000">
                <a:solidFill>
                  <a:schemeClr val="hlink"/>
                </a:solidFill>
                <a:latin typeface="Arial" charset="0"/>
                <a:cs typeface="ＭＳ Ｐゴシック" charset="0"/>
              </a:rPr>
              <a:t>2+</a:t>
            </a:r>
            <a:r>
              <a:rPr lang="en-US" sz="1200">
                <a:solidFill>
                  <a:schemeClr val="hlink"/>
                </a:solidFill>
                <a:latin typeface="Arial" charset="0"/>
                <a:cs typeface="ＭＳ Ｐゴシック" charset="0"/>
              </a:rPr>
              <a:t>, and Pb</a:t>
            </a:r>
            <a:r>
              <a:rPr lang="en-US" sz="1200" baseline="30000">
                <a:solidFill>
                  <a:schemeClr val="hlink"/>
                </a:solidFill>
                <a:latin typeface="Arial" charset="0"/>
                <a:cs typeface="ＭＳ Ｐゴシック" charset="0"/>
              </a:rPr>
              <a:t>2+</a:t>
            </a:r>
            <a:r>
              <a:rPr lang="en-US" sz="1200">
                <a:solidFill>
                  <a:schemeClr val="hlink"/>
                </a:solidFill>
                <a:latin typeface="Arial" charset="0"/>
                <a:cs typeface="ＭＳ Ｐゴシック" charset="0"/>
              </a:rPr>
              <a:t> in alchemy block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0682" name="Picture 26" descr="In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76400"/>
            <a:ext cx="6256338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3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1676400"/>
            <a:ext cx="6248400" cy="3327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4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1676400"/>
            <a:ext cx="6248400" cy="3327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5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1676400"/>
            <a:ext cx="6248400" cy="3327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6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1677194"/>
            <a:ext cx="6248400" cy="3327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7" name="Pictur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0200" y="1677194"/>
            <a:ext cx="6248400" cy="3327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89" name="Picture 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1754188"/>
            <a:ext cx="6248400" cy="3327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90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3038" y="1762393"/>
            <a:ext cx="6256337" cy="3331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0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0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0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70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0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0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0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06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  <p:bldP spid="70659" grpId="1" build="allAtOnce"/>
      <p:bldP spid="70661" grpId="0" build="p"/>
      <p:bldP spid="70661" grpId="1" build="allAtOnce"/>
      <p:bldP spid="70667" grpId="0" build="p"/>
      <p:bldP spid="70667" grpId="1" build="allAtOnce"/>
      <p:bldP spid="70670" grpId="0" build="p"/>
      <p:bldP spid="70670" grpId="1" build="allAtOnce"/>
      <p:bldP spid="70670" grpId="2" build="allAtOnce"/>
      <p:bldP spid="7068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914400" y="609600"/>
            <a:ext cx="708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Formulas of Acids and Bases</a:t>
            </a:r>
          </a:p>
        </p:txBody>
      </p:sp>
      <p:graphicFrame>
        <p:nvGraphicFramePr>
          <p:cNvPr id="72707" name="Object 3"/>
          <p:cNvGraphicFramePr>
            <a:graphicFrameLocks noChangeAspect="1"/>
          </p:cNvGraphicFramePr>
          <p:nvPr/>
        </p:nvGraphicFramePr>
        <p:xfrm>
          <a:off x="1676400" y="1878013"/>
          <a:ext cx="5626100" cy="145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Document" r:id="rId3" imgW="5626100" imgH="1460500" progId="Word.Document.8">
                  <p:embed/>
                </p:oleObj>
              </mc:Choice>
              <mc:Fallback>
                <p:oleObj name="Document" r:id="rId3" imgW="5626100" imgH="1460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78013"/>
                        <a:ext cx="5626100" cy="145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524000" y="3505200"/>
            <a:ext cx="6477000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1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Times" charset="0"/>
              <a:buChar char="•"/>
              <a:defRPr/>
            </a:pPr>
            <a:r>
              <a:rPr lang="en-US" sz="1200">
                <a:cs typeface="+mn-cs"/>
              </a:rPr>
              <a:t>Ammonium (NH</a:t>
            </a:r>
            <a:r>
              <a:rPr lang="en-US" sz="1200" baseline="-25000">
                <a:cs typeface="+mn-cs"/>
              </a:rPr>
              <a:t>4</a:t>
            </a:r>
            <a:r>
              <a:rPr lang="en-US" sz="1200" baseline="30000">
                <a:cs typeface="+mn-cs"/>
              </a:rPr>
              <a:t>+</a:t>
            </a:r>
            <a:r>
              <a:rPr lang="en-US" sz="1200">
                <a:cs typeface="+mn-cs"/>
              </a:rPr>
              <a:t>) and acetate (C</a:t>
            </a:r>
            <a:r>
              <a:rPr lang="en-US" sz="1200" baseline="-25000">
                <a:cs typeface="+mn-cs"/>
              </a:rPr>
              <a:t>2</a:t>
            </a:r>
            <a:r>
              <a:rPr lang="en-US" sz="1200">
                <a:cs typeface="+mn-cs"/>
              </a:rPr>
              <a:t>H</a:t>
            </a:r>
            <a:r>
              <a:rPr lang="en-US" sz="1200" baseline="-25000">
                <a:cs typeface="+mn-cs"/>
              </a:rPr>
              <a:t>3</a:t>
            </a:r>
            <a:r>
              <a:rPr lang="en-US" sz="1200">
                <a:cs typeface="+mn-cs"/>
              </a:rPr>
              <a:t>O</a:t>
            </a:r>
            <a:r>
              <a:rPr lang="en-US" sz="1200" baseline="-25000">
                <a:cs typeface="+mn-cs"/>
              </a:rPr>
              <a:t>2</a:t>
            </a:r>
            <a:r>
              <a:rPr lang="en-US" sz="1800" baseline="30000">
                <a:cs typeface="+mn-cs"/>
              </a:rPr>
              <a:t>-</a:t>
            </a:r>
            <a:r>
              <a:rPr lang="en-US" sz="1200">
                <a:cs typeface="+mn-cs"/>
              </a:rPr>
              <a:t>) are water-soluble ions (no exceptions), but are NOT spectators because they react with water.</a:t>
            </a:r>
          </a:p>
          <a:p>
            <a:pPr>
              <a:spcBef>
                <a:spcPct val="50000"/>
              </a:spcBef>
              <a:buFont typeface="Times" charset="0"/>
              <a:buChar char="•"/>
              <a:defRPr/>
            </a:pPr>
            <a:r>
              <a:rPr lang="en-US" sz="1200">
                <a:cs typeface="+mn-cs"/>
              </a:rPr>
              <a:t>Ammonium is a weak acid.</a:t>
            </a:r>
          </a:p>
          <a:p>
            <a:pPr>
              <a:spcBef>
                <a:spcPct val="50000"/>
              </a:spcBef>
              <a:buFont typeface="Times" charset="0"/>
              <a:buChar char="•"/>
              <a:defRPr/>
            </a:pPr>
            <a:r>
              <a:rPr lang="en-US" sz="1200">
                <a:cs typeface="+mn-cs"/>
              </a:rPr>
              <a:t>Acetate is a weak base.</a:t>
            </a:r>
          </a:p>
          <a:p>
            <a:pPr>
              <a:spcBef>
                <a:spcPct val="50000"/>
              </a:spcBef>
              <a:buFont typeface="Times" charset="0"/>
              <a:buChar char="•"/>
              <a:defRPr/>
            </a:pPr>
            <a:r>
              <a:rPr lang="en-US" sz="1200">
                <a:cs typeface="+mn-cs"/>
              </a:rPr>
              <a:t>Cations are weak acids except H</a:t>
            </a:r>
            <a:r>
              <a:rPr lang="en-US" sz="1200" baseline="30000">
                <a:cs typeface="+mn-cs"/>
              </a:rPr>
              <a:t>+</a:t>
            </a:r>
            <a:r>
              <a:rPr lang="en-US" sz="1200">
                <a:cs typeface="+mn-cs"/>
              </a:rPr>
              <a:t> (strong acid) and spectators (not acidic).</a:t>
            </a:r>
          </a:p>
          <a:p>
            <a:pPr>
              <a:spcBef>
                <a:spcPct val="50000"/>
              </a:spcBef>
              <a:buFont typeface="Times" charset="0"/>
              <a:buChar char="•"/>
              <a:defRPr/>
            </a:pPr>
            <a:r>
              <a:rPr lang="en-US" sz="1200">
                <a:cs typeface="+mn-cs"/>
              </a:rPr>
              <a:t>Anions are weak bases except OH</a:t>
            </a:r>
            <a:r>
              <a:rPr lang="en-US" sz="1800" baseline="30000">
                <a:cs typeface="+mn-cs"/>
              </a:rPr>
              <a:t>-</a:t>
            </a:r>
            <a:r>
              <a:rPr lang="en-US" sz="1200">
                <a:cs typeface="+mn-cs"/>
              </a:rPr>
              <a:t> (strong base) and spectators (not basic).</a:t>
            </a:r>
          </a:p>
          <a:p>
            <a:pPr>
              <a:spcBef>
                <a:spcPct val="50000"/>
              </a:spcBef>
              <a:buFont typeface="Times" charset="0"/>
              <a:buChar char="•"/>
              <a:defRPr/>
            </a:pPr>
            <a:r>
              <a:rPr lang="en-US" sz="1200">
                <a:cs typeface="+mn-cs"/>
              </a:rPr>
              <a:t>Always break formulas into left and right halves and analyze acid/base character of each half.</a:t>
            </a:r>
          </a:p>
          <a:p>
            <a:pPr>
              <a:spcBef>
                <a:spcPct val="50000"/>
              </a:spcBef>
              <a:buFont typeface="Times" charset="0"/>
              <a:buChar char="•"/>
              <a:defRPr/>
            </a:pPr>
            <a:r>
              <a:rPr lang="en-US" sz="1200">
                <a:cs typeface="+mn-cs"/>
              </a:rPr>
              <a:t>Example: HC</a:t>
            </a:r>
            <a:r>
              <a:rPr lang="en-US" sz="1200" baseline="-25000">
                <a:cs typeface="+mn-cs"/>
              </a:rPr>
              <a:t>2</a:t>
            </a:r>
            <a:r>
              <a:rPr lang="en-US" sz="1200">
                <a:cs typeface="+mn-cs"/>
              </a:rPr>
              <a:t>H</a:t>
            </a:r>
            <a:r>
              <a:rPr lang="en-US" sz="1200" baseline="-25000">
                <a:cs typeface="+mn-cs"/>
              </a:rPr>
              <a:t>3</a:t>
            </a:r>
            <a:r>
              <a:rPr lang="en-US" sz="1200">
                <a:cs typeface="+mn-cs"/>
              </a:rPr>
              <a:t>O</a:t>
            </a:r>
            <a:r>
              <a:rPr lang="en-US" sz="1200" baseline="-25000">
                <a:cs typeface="+mn-cs"/>
              </a:rPr>
              <a:t>2</a:t>
            </a:r>
            <a:r>
              <a:rPr lang="en-US" sz="1200">
                <a:cs typeface="+mn-cs"/>
              </a:rPr>
              <a:t> is combination of strong acid (H</a:t>
            </a:r>
            <a:r>
              <a:rPr lang="en-US" sz="1200" baseline="30000">
                <a:cs typeface="+mn-cs"/>
              </a:rPr>
              <a:t>+</a:t>
            </a:r>
            <a:r>
              <a:rPr lang="en-US" sz="1200">
                <a:cs typeface="+mn-cs"/>
              </a:rPr>
              <a:t>) and weak base (C</a:t>
            </a:r>
            <a:r>
              <a:rPr lang="en-US" sz="1200" baseline="-25000">
                <a:cs typeface="+mn-cs"/>
              </a:rPr>
              <a:t>2</a:t>
            </a:r>
            <a:r>
              <a:rPr lang="en-US" sz="1200">
                <a:cs typeface="+mn-cs"/>
              </a:rPr>
              <a:t>H</a:t>
            </a:r>
            <a:r>
              <a:rPr lang="en-US" sz="1200" baseline="-25000">
                <a:cs typeface="+mn-cs"/>
              </a:rPr>
              <a:t>3</a:t>
            </a:r>
            <a:r>
              <a:rPr lang="en-US" sz="1200">
                <a:cs typeface="+mn-cs"/>
              </a:rPr>
              <a:t>O</a:t>
            </a:r>
            <a:r>
              <a:rPr lang="en-US" sz="1200" baseline="-25000">
                <a:cs typeface="+mn-cs"/>
              </a:rPr>
              <a:t>2</a:t>
            </a:r>
            <a:r>
              <a:rPr lang="en-US" sz="1800" baseline="30000">
                <a:cs typeface="+mn-cs"/>
              </a:rPr>
              <a:t>-</a:t>
            </a:r>
            <a:r>
              <a:rPr lang="en-US" sz="1200">
                <a:cs typeface="+mn-cs"/>
              </a:rPr>
              <a:t>); combination results in overall weak acid.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F:\04_T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609600"/>
            <a:ext cx="7246937" cy="1143000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Strong and Weak Acids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819400" y="41910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>
                <a:latin typeface="Arial" charset="0"/>
                <a:cs typeface="+mn-cs"/>
                <a:hlinkClick r:id="rId3"/>
              </a:rPr>
              <a:t>Play Video In YouTube</a:t>
            </a:r>
            <a:endParaRPr lang="en-US" sz="1800">
              <a:latin typeface="Arial" charset="0"/>
              <a:cs typeface="+mn-cs"/>
            </a:endParaRP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 descr="F:\16_T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609600"/>
            <a:ext cx="7246937" cy="1143000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Introduction to Aqueous Acids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819400" y="41910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>
                <a:latin typeface="Arial" charset="0"/>
                <a:cs typeface="+mn-cs"/>
                <a:hlinkClick r:id="rId3"/>
              </a:rPr>
              <a:t>Play Video In YouTube</a:t>
            </a:r>
            <a:endParaRPr lang="en-US" sz="1800">
              <a:latin typeface="Arial" charset="0"/>
              <a:cs typeface="+mn-cs"/>
            </a:endParaRP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2895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0678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0678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F:\16_T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0678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6"/>
          <p:cNvSpPr>
            <a:spLocks noChangeArrowheads="1"/>
          </p:cNvSpPr>
          <p:nvPr/>
        </p:nvSpPr>
        <p:spPr bwMode="auto">
          <a:xfrm>
            <a:off x="1828800" y="15303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4578" name="Object 1024"/>
          <p:cNvGraphicFramePr>
            <a:graphicFrameLocks noChangeAspect="1"/>
          </p:cNvGraphicFramePr>
          <p:nvPr/>
        </p:nvGraphicFramePr>
        <p:xfrm>
          <a:off x="304800" y="547688"/>
          <a:ext cx="8534400" cy="576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r:id="rId3" imgW="4127500" imgH="2794000" progId="Word.Document.8">
                  <p:embed/>
                </p:oleObj>
              </mc:Choice>
              <mc:Fallback>
                <p:oleObj r:id="rId3" imgW="4127500" imgH="2794000" progId="Word.Document.8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47688"/>
                        <a:ext cx="8534400" cy="576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F:\16_T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609600"/>
            <a:ext cx="7246937" cy="1143000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Introduction to Aqueous Bases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819400" y="41910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>
                <a:latin typeface="Arial" charset="0"/>
                <a:cs typeface="+mn-cs"/>
                <a:hlinkClick r:id="rId3"/>
              </a:rPr>
              <a:t>Play Video On YouTube</a:t>
            </a:r>
            <a:endParaRPr lang="en-US" sz="1800">
              <a:latin typeface="Arial" charset="0"/>
              <a:cs typeface="+mn-cs"/>
            </a:endParaRP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28194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6"/>
          <p:cNvSpPr>
            <a:spLocks noChangeArrowheads="1"/>
          </p:cNvSpPr>
          <p:nvPr/>
        </p:nvSpPr>
        <p:spPr bwMode="auto">
          <a:xfrm>
            <a:off x="1828800" y="1635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8674" name="Object 1024"/>
          <p:cNvGraphicFramePr>
            <a:graphicFrameLocks noChangeAspect="1"/>
          </p:cNvGraphicFramePr>
          <p:nvPr/>
        </p:nvGraphicFramePr>
        <p:xfrm>
          <a:off x="1828800" y="209550"/>
          <a:ext cx="5486400" cy="643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r:id="rId3" imgW="4127500" imgH="4838700" progId="Word.Document.8">
                  <p:embed/>
                </p:oleObj>
              </mc:Choice>
              <mc:Fallback>
                <p:oleObj r:id="rId3" imgW="4127500" imgH="4838700" progId="Word.Document.8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09550"/>
                        <a:ext cx="5486400" cy="643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6"/>
          <p:cNvSpPr>
            <a:spLocks noChangeArrowheads="1"/>
          </p:cNvSpPr>
          <p:nvPr/>
        </p:nvSpPr>
        <p:spPr bwMode="auto">
          <a:xfrm>
            <a:off x="1828800" y="10969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9698" name="Object 1024"/>
          <p:cNvGraphicFramePr>
            <a:graphicFrameLocks noChangeAspect="1"/>
          </p:cNvGraphicFramePr>
          <p:nvPr/>
        </p:nvGraphicFramePr>
        <p:xfrm>
          <a:off x="685800" y="190500"/>
          <a:ext cx="7620000" cy="635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r:id="rId3" imgW="4127500" imgH="3441700" progId="Word.Document.8">
                  <p:embed/>
                </p:oleObj>
              </mc:Choice>
              <mc:Fallback>
                <p:oleObj r:id="rId3" imgW="4127500" imgH="3441700" progId="Word.Document.8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0500"/>
                        <a:ext cx="7620000" cy="635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6"/>
          <p:cNvSpPr>
            <a:spLocks noChangeArrowheads="1"/>
          </p:cNvSpPr>
          <p:nvPr/>
        </p:nvSpPr>
        <p:spPr bwMode="auto">
          <a:xfrm>
            <a:off x="1828800" y="719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722" name="Object 5"/>
          <p:cNvGraphicFramePr>
            <a:graphicFrameLocks noChangeAspect="1"/>
          </p:cNvGraphicFramePr>
          <p:nvPr/>
        </p:nvGraphicFramePr>
        <p:xfrm>
          <a:off x="1295400" y="192088"/>
          <a:ext cx="6705600" cy="662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r:id="rId3" imgW="4127500" imgH="4076700" progId="Word.Document.8">
                  <p:embed/>
                </p:oleObj>
              </mc:Choice>
              <mc:Fallback>
                <p:oleObj r:id="rId3" imgW="4127500" imgH="40767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2088"/>
                        <a:ext cx="6705600" cy="662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13723-DB33-DD4E-B38E-7676CB68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06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vice with dials and dials&#10;&#10;Description automatically generated">
            <a:extLst>
              <a:ext uri="{FF2B5EF4-FFF2-40B4-BE49-F238E27FC236}">
                <a16:creationId xmlns:a16="http://schemas.microsoft.com/office/drawing/2014/main" id="{CDDAA414-323F-FF4E-95C9-CD37E4724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8" y="0"/>
            <a:ext cx="7743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7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F:\16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6868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6"/>
          <p:cNvSpPr>
            <a:spLocks noChangeArrowheads="1"/>
          </p:cNvSpPr>
          <p:nvPr/>
        </p:nvSpPr>
        <p:spPr bwMode="auto">
          <a:xfrm>
            <a:off x="1828800" y="14430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2770" name="Object 0"/>
          <p:cNvGraphicFramePr>
            <a:graphicFrameLocks noChangeAspect="1"/>
          </p:cNvGraphicFramePr>
          <p:nvPr/>
        </p:nvGraphicFramePr>
        <p:xfrm>
          <a:off x="304800" y="339725"/>
          <a:ext cx="8839200" cy="639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8" r:id="rId3" imgW="4127500" imgH="2997200" progId="Word.Document.8">
                  <p:embed/>
                </p:oleObj>
              </mc:Choice>
              <mc:Fallback>
                <p:oleObj r:id="rId3" imgW="4127500" imgH="2997200" progId="Word.Document.8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39725"/>
                        <a:ext cx="8839200" cy="6399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5" descr="C:\WINDOWS\DESKTOP\FG16_02.P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7638"/>
            <a:ext cx="7620000" cy="65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581400" y="42672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+mn-cs"/>
                <a:hlinkClick r:id="rId2"/>
              </a:rPr>
              <a:t>Run Simulation</a:t>
            </a:r>
            <a:endParaRPr lang="en-US" dirty="0">
              <a:cs typeface="+mn-cs"/>
            </a:endParaRP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198985C6-A915-CD4D-8261-23BB4AC1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68" y="152400"/>
            <a:ext cx="5990464" cy="393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6"/>
          <p:cNvSpPr>
            <a:spLocks noChangeArrowheads="1"/>
          </p:cNvSpPr>
          <p:nvPr/>
        </p:nvSpPr>
        <p:spPr bwMode="auto">
          <a:xfrm>
            <a:off x="1828800" y="9636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7170" name="Object 1024"/>
          <p:cNvGraphicFramePr>
            <a:graphicFrameLocks noChangeAspect="1"/>
          </p:cNvGraphicFramePr>
          <p:nvPr/>
        </p:nvGraphicFramePr>
        <p:xfrm>
          <a:off x="838200" y="136525"/>
          <a:ext cx="7543800" cy="665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r:id="rId3" imgW="4127500" imgH="3644900" progId="Word.Document.8">
                  <p:embed/>
                </p:oleObj>
              </mc:Choice>
              <mc:Fallback>
                <p:oleObj r:id="rId3" imgW="4127500" imgH="3644900" progId="Word.Document.8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36525"/>
                        <a:ext cx="7543800" cy="665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5" descr="C:\WINDOWS\DESKTOP\FG16_04.P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04800"/>
            <a:ext cx="53863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5" descr="C:\WINDOWS\DESKTOP\FG16_05.P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3200"/>
            <a:ext cx="6629400" cy="639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581400" y="42672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cs typeface="+mn-cs"/>
                <a:hlinkClick r:id="rId2"/>
              </a:rPr>
              <a:t>Run Simulation</a:t>
            </a:r>
            <a:endParaRPr lang="en-US" dirty="0">
              <a:cs typeface="+mn-cs"/>
            </a:endParaRPr>
          </a:p>
        </p:txBody>
      </p:sp>
      <p:pic>
        <p:nvPicPr>
          <p:cNvPr id="33794" name="Picture 2" descr="pH Scale simulation">
            <a:extLst>
              <a:ext uri="{FF2B5EF4-FFF2-40B4-BE49-F238E27FC236}">
                <a16:creationId xmlns:a16="http://schemas.microsoft.com/office/drawing/2014/main" id="{0E285C14-F4FA-8344-8937-B6968127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68" y="228600"/>
            <a:ext cx="5914264" cy="388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5" descr="C:\WINDOWS\DESKTOP\FG16_07.P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47713"/>
            <a:ext cx="85344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609600"/>
            <a:ext cx="7246937" cy="1143000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Natural pH Indicators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819400" y="41910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>
                <a:latin typeface="Arial" charset="0"/>
                <a:cs typeface="+mn-cs"/>
                <a:hlinkClick r:id="rId3"/>
              </a:rPr>
              <a:t>Play Video On YouTube</a:t>
            </a:r>
            <a:endParaRPr lang="en-US" sz="1800">
              <a:latin typeface="Arial" charset="0"/>
              <a:cs typeface="+mn-cs"/>
            </a:endParaRPr>
          </a:p>
        </p:txBody>
      </p:sp>
      <p:pic>
        <p:nvPicPr>
          <p:cNvPr id="38918" name="Picture 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50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John Hogan:Software:Microsoft Office Folder:Microsoft PowerPoint 4:</Template>
  <TotalTime>490</TotalTime>
  <Pages>22</Pages>
  <Words>411</Words>
  <Application>Microsoft Macintosh PowerPoint</Application>
  <PresentationFormat>On-screen Show (4:3)</PresentationFormat>
  <Paragraphs>44</Paragraphs>
  <Slides>30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Times</vt:lpstr>
      <vt:lpstr>Times New Roman</vt:lpstr>
      <vt:lpstr>Default Design</vt:lpstr>
      <vt:lpstr>Word.Document.8</vt:lpstr>
      <vt:lpstr>Document</vt:lpstr>
      <vt:lpstr>Chapter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pH Indicators</vt:lpstr>
      <vt:lpstr>Oxyanion Summary</vt:lpstr>
      <vt:lpstr>Spectator Ions</vt:lpstr>
      <vt:lpstr>PowerPoint Presentation</vt:lpstr>
      <vt:lpstr>PowerPoint Presentation</vt:lpstr>
      <vt:lpstr>Strong and Weak Acids</vt:lpstr>
      <vt:lpstr>PowerPoint Presentation</vt:lpstr>
      <vt:lpstr>Introduction to Aqueous Acids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Aqueous Bases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16</dc:title>
  <dc:subject>Acid-base Chemistry</dc:subject>
  <dc:creator>John Hogan</dc:creator>
  <cp:keywords/>
  <dc:description>CHEM 1202</dc:description>
  <cp:lastModifiedBy>John C Hogan</cp:lastModifiedBy>
  <cp:revision>18</cp:revision>
  <cp:lastPrinted>2009-04-22T19:24:48Z</cp:lastPrinted>
  <dcterms:created xsi:type="dcterms:W3CDTF">1999-09-20T19:19:25Z</dcterms:created>
  <dcterms:modified xsi:type="dcterms:W3CDTF">2024-10-30T14:42:02Z</dcterms:modified>
  <cp:category/>
</cp:coreProperties>
</file>