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2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89" r:id="rId4"/>
    <p:sldId id="258" r:id="rId5"/>
    <p:sldId id="281" r:id="rId6"/>
    <p:sldId id="282" r:id="rId7"/>
    <p:sldId id="283" r:id="rId8"/>
    <p:sldId id="262" r:id="rId9"/>
    <p:sldId id="263" r:id="rId10"/>
    <p:sldId id="284" r:id="rId11"/>
    <p:sldId id="285" r:id="rId12"/>
    <p:sldId id="287" r:id="rId13"/>
    <p:sldId id="286" r:id="rId14"/>
    <p:sldId id="268" r:id="rId15"/>
    <p:sldId id="269" r:id="rId16"/>
    <p:sldId id="270" r:id="rId17"/>
    <p:sldId id="271" r:id="rId18"/>
    <p:sldId id="272" r:id="rId19"/>
    <p:sldId id="273" r:id="rId20"/>
    <p:sldId id="288" r:id="rId21"/>
    <p:sldId id="274" r:id="rId22"/>
    <p:sldId id="275" r:id="rId23"/>
    <p:sldId id="276" r:id="rId24"/>
    <p:sldId id="277" r:id="rId25"/>
    <p:sldId id="278" r:id="rId26"/>
    <p:sldId id="279" r:id="rId27"/>
    <p:sldId id="280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213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4" d="100"/>
          <a:sy n="104" d="100"/>
        </p:scale>
        <p:origin x="-2456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7066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7543613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17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latin typeface="Times New Roman" charset="0"/>
              </a:rPr>
              <a:t>AN26_007.mov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latin typeface="Times New Roman" charset="0"/>
              </a:rPr>
              <a:t>AN26_008.mov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latin typeface="Times New Roman" charset="0"/>
              </a:rPr>
              <a:t>AN26_025.mov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latin typeface="Times New Roman" charset="0"/>
              </a:rPr>
              <a:t>DM27_011.mov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latin typeface="Times New Roman" charset="0"/>
              </a:rPr>
              <a:t>DM27_012.mov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latin typeface="Times New Roman" charset="0"/>
              </a:rPr>
              <a:t>DM27_013.mov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latin typeface="Times New Roman" charset="0"/>
              </a:rPr>
              <a:t>DM27_014.mov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712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761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07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649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88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2291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549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81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13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2164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5848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6867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zdByaPugWU%23watch?v=lzdByaPugWU" TargetMode="External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7WKgZiCudk%23watch?v=S7WKgZiCudk" TargetMode="External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0lys58ISzM%23watch?v=d0lys58ISzM" TargetMode="External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Sq5gRFDyM0%23watch?v=dSq5gRFDyM0" TargetMode="External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2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2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q4lp7m2xsI%23watch?v=Fq4lp7m2xsI" TargetMode="External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2cTBy6Rfb4%23watch?v=D2cTBy6Rfb4" TargetMode="External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x7gGVtR64k%23watch?v=nx7gGVtR64k" TargetMode="External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057400"/>
            <a:ext cx="9067800" cy="2362200"/>
          </a:xfrm>
          <a:noFill/>
        </p:spPr>
        <p:txBody>
          <a:bodyPr/>
          <a:lstStyle/>
          <a:p>
            <a:r>
              <a:rPr lang="en-US" sz="9600" b="1">
                <a:latin typeface="Times New Roman" charset="0"/>
              </a:rPr>
              <a:t>Chapter 20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830263" y="609600"/>
            <a:ext cx="7246937" cy="1143000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Cu</a:t>
            </a:r>
            <a:r>
              <a:rPr lang="en-US" baseline="30000">
                <a:latin typeface="Times New Roman" charset="0"/>
              </a:rPr>
              <a:t>2+</a:t>
            </a:r>
            <a:r>
              <a:rPr lang="en-US">
                <a:latin typeface="Times New Roman" charset="0"/>
              </a:rPr>
              <a:t> + Fe</a:t>
            </a:r>
            <a:r>
              <a:rPr lang="en-US" baseline="30000">
                <a:latin typeface="Times New Roman" charset="0"/>
              </a:rPr>
              <a:t>0</a:t>
            </a:r>
            <a:r>
              <a:rPr lang="en-US">
                <a:latin typeface="Times New Roman" charset="0"/>
              </a:rPr>
              <a:t> Redox Reaction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2819400" y="4191000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>
                <a:latin typeface="Arial" charset="0"/>
                <a:cs typeface="+mn-cs"/>
                <a:hlinkClick r:id="rId3"/>
              </a:rPr>
              <a:t>Play Video In YouTube</a:t>
            </a:r>
            <a:endParaRPr lang="en-US" sz="1800">
              <a:latin typeface="Arial" charset="0"/>
              <a:cs typeface="+mn-cs"/>
            </a:endParaRPr>
          </a:p>
        </p:txBody>
      </p:sp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05000"/>
            <a:ext cx="29718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830263" y="609600"/>
            <a:ext cx="7246937" cy="1143000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CuO + C Redox Reaction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2819400" y="4191000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>
                <a:latin typeface="Arial" charset="0"/>
                <a:cs typeface="+mn-cs"/>
                <a:hlinkClick r:id="rId3"/>
              </a:rPr>
              <a:t>Play Video On YouTube</a:t>
            </a:r>
            <a:endParaRPr lang="en-US" sz="1800">
              <a:latin typeface="Arial" charset="0"/>
              <a:cs typeface="+mn-cs"/>
            </a:endParaRPr>
          </a:p>
        </p:txBody>
      </p:sp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05000"/>
            <a:ext cx="29718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830263" y="609600"/>
            <a:ext cx="7246937" cy="1143000"/>
          </a:xfrm>
        </p:spPr>
        <p:txBody>
          <a:bodyPr/>
          <a:lstStyle/>
          <a:p>
            <a:r>
              <a:rPr lang="en-US" sz="3900">
                <a:latin typeface="Times New Roman" charset="0"/>
              </a:rPr>
              <a:t>Mercury (II) Oxide Decomposition</a:t>
            </a:r>
            <a:endParaRPr lang="en-US">
              <a:latin typeface="Times New Roman" charset="0"/>
            </a:endParaRP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2819400" y="4191000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>
                <a:latin typeface="Arial" charset="0"/>
                <a:cs typeface="+mn-cs"/>
                <a:hlinkClick r:id="rId3"/>
              </a:rPr>
              <a:t>Play Video On YouTube</a:t>
            </a:r>
            <a:endParaRPr lang="en-US" sz="1800">
              <a:latin typeface="Arial" charset="0"/>
              <a:cs typeface="+mn-cs"/>
            </a:endParaRPr>
          </a:p>
        </p:txBody>
      </p:sp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05000"/>
            <a:ext cx="29718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830263" y="609600"/>
            <a:ext cx="7246937" cy="1143000"/>
          </a:xfrm>
        </p:spPr>
        <p:txBody>
          <a:bodyPr/>
          <a:lstStyle/>
          <a:p>
            <a:r>
              <a:rPr lang="en-US" sz="3900">
                <a:latin typeface="Times New Roman" charset="0"/>
              </a:rPr>
              <a:t>SnCl</a:t>
            </a:r>
            <a:r>
              <a:rPr lang="en-US" sz="3900" baseline="-25000">
                <a:latin typeface="Times New Roman" charset="0"/>
              </a:rPr>
              <a:t>2</a:t>
            </a:r>
            <a:r>
              <a:rPr lang="en-US" sz="3900">
                <a:latin typeface="Times New Roman" charset="0"/>
              </a:rPr>
              <a:t> + Zn</a:t>
            </a:r>
            <a:r>
              <a:rPr lang="en-US" sz="3900" baseline="30000">
                <a:latin typeface="Times New Roman" charset="0"/>
              </a:rPr>
              <a:t>0</a:t>
            </a:r>
            <a:r>
              <a:rPr lang="en-US" sz="3900">
                <a:latin typeface="Times New Roman" charset="0"/>
              </a:rPr>
              <a:t> Redox Reaction</a:t>
            </a:r>
            <a:endParaRPr lang="en-US">
              <a:latin typeface="Times New Roman" charset="0"/>
            </a:endParaRP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2819400" y="4191000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>
                <a:latin typeface="Arial" charset="0"/>
                <a:cs typeface="+mn-cs"/>
                <a:hlinkClick r:id="rId3"/>
              </a:rPr>
              <a:t>Play Video On YouTube</a:t>
            </a:r>
            <a:endParaRPr lang="en-US" sz="1800">
              <a:latin typeface="Arial" charset="0"/>
              <a:cs typeface="+mn-cs"/>
            </a:endParaRPr>
          </a:p>
        </p:txBody>
      </p:sp>
      <p:pic>
        <p:nvPicPr>
          <p:cNvPr id="5120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05000"/>
            <a:ext cx="29718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067800" cy="603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5" descr="F:\20_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153400" cy="670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4582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6" descr="F:\20_T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7010400" cy="682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6"/>
          <p:cNvSpPr>
            <a:spLocks noChangeArrowheads="1"/>
          </p:cNvSpPr>
          <p:nvPr/>
        </p:nvSpPr>
        <p:spPr bwMode="auto">
          <a:xfrm>
            <a:off x="1828800" y="8636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29698" name="Object 5"/>
          <p:cNvGraphicFramePr>
            <a:graphicFrameLocks noChangeAspect="1"/>
          </p:cNvGraphicFramePr>
          <p:nvPr/>
        </p:nvGraphicFramePr>
        <p:xfrm>
          <a:off x="1066800" y="209550"/>
          <a:ext cx="7010400" cy="643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1" r:id="rId3" imgW="4127500" imgH="3797300" progId="Word.Document.8">
                  <p:embed/>
                </p:oleObj>
              </mc:Choice>
              <mc:Fallback>
                <p:oleObj r:id="rId3" imgW="4127500" imgH="379730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09550"/>
                        <a:ext cx="7010400" cy="643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6"/>
          <p:cNvSpPr>
            <a:spLocks noChangeArrowheads="1"/>
          </p:cNvSpPr>
          <p:nvPr/>
        </p:nvSpPr>
        <p:spPr bwMode="auto">
          <a:xfrm>
            <a:off x="1828800" y="103505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30722" name="Object 1024"/>
          <p:cNvGraphicFramePr>
            <a:graphicFrameLocks noChangeAspect="1"/>
          </p:cNvGraphicFramePr>
          <p:nvPr/>
        </p:nvGraphicFramePr>
        <p:xfrm>
          <a:off x="838200" y="233363"/>
          <a:ext cx="7467600" cy="639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5" r:id="rId3" imgW="4127500" imgH="3530600" progId="Word.Document.8">
                  <p:embed/>
                </p:oleObj>
              </mc:Choice>
              <mc:Fallback>
                <p:oleObj r:id="rId3" imgW="4127500" imgH="3530600" progId="Word.Document.8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33363"/>
                        <a:ext cx="7467600" cy="6391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6"/>
          <p:cNvSpPr>
            <a:spLocks noChangeArrowheads="1"/>
          </p:cNvSpPr>
          <p:nvPr/>
        </p:nvSpPr>
        <p:spPr bwMode="auto">
          <a:xfrm>
            <a:off x="1828800" y="5969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4" name="Picture 3" descr="Picture clipp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04800"/>
            <a:ext cx="7162800" cy="62484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5334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Nonstandard E Values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914400" y="1676400"/>
            <a:ext cx="731520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mtClean="0">
                <a:cs typeface="+mn-cs"/>
              </a:rPr>
              <a:t>Nernst Equation: Analogous to nonstandard ∆G equation</a:t>
            </a:r>
          </a:p>
          <a:p>
            <a:pPr>
              <a:spcBef>
                <a:spcPct val="50000"/>
              </a:spcBef>
              <a:defRPr/>
            </a:pPr>
            <a:r>
              <a:rPr lang="en-US" smtClean="0">
                <a:cs typeface="+mn-cs"/>
              </a:rPr>
              <a:t>∆G = ∆G</a:t>
            </a:r>
            <a:r>
              <a:rPr lang="en-US" baseline="30000" smtClean="0">
                <a:cs typeface="+mn-cs"/>
              </a:rPr>
              <a:t>o</a:t>
            </a:r>
            <a:r>
              <a:rPr lang="en-US" smtClean="0">
                <a:cs typeface="+mn-cs"/>
              </a:rPr>
              <a:t> + RTlnQ</a:t>
            </a:r>
          </a:p>
          <a:p>
            <a:pPr>
              <a:spcBef>
                <a:spcPct val="50000"/>
              </a:spcBef>
              <a:defRPr/>
            </a:pPr>
            <a:r>
              <a:rPr lang="en-US" smtClean="0">
                <a:cs typeface="+mn-cs"/>
              </a:rPr>
              <a:t>E = E</a:t>
            </a:r>
            <a:r>
              <a:rPr lang="en-US" baseline="30000" smtClean="0">
                <a:cs typeface="+mn-cs"/>
              </a:rPr>
              <a:t>o</a:t>
            </a:r>
            <a:r>
              <a:rPr lang="en-US" smtClean="0">
                <a:cs typeface="+mn-cs"/>
              </a:rPr>
              <a:t> - (RT/eF)lnQ</a:t>
            </a:r>
          </a:p>
          <a:p>
            <a:pPr>
              <a:spcBef>
                <a:spcPct val="50000"/>
              </a:spcBef>
              <a:buFont typeface="Times" charset="0"/>
              <a:buChar char="•"/>
              <a:defRPr/>
            </a:pPr>
            <a:r>
              <a:rPr lang="en-US" smtClean="0">
                <a:cs typeface="+mn-cs"/>
              </a:rPr>
              <a:t>Notice effect of opposite sign convention on direction of deviation from standard value</a:t>
            </a:r>
          </a:p>
          <a:p>
            <a:pPr>
              <a:spcBef>
                <a:spcPct val="50000"/>
              </a:spcBef>
              <a:buFont typeface="Times" charset="0"/>
              <a:buChar char="•"/>
              <a:defRPr/>
            </a:pPr>
            <a:r>
              <a:rPr lang="en-US" smtClean="0">
                <a:cs typeface="+mn-cs"/>
              </a:rPr>
              <a:t>Notice RT (kJ/mol) becomes RT/eF (J/coul)</a:t>
            </a:r>
          </a:p>
          <a:p>
            <a:pPr>
              <a:spcBef>
                <a:spcPct val="50000"/>
              </a:spcBef>
              <a:buFont typeface="Times" charset="0"/>
              <a:buChar char="•"/>
              <a:defRPr/>
            </a:pPr>
            <a:r>
              <a:rPr lang="en-US" smtClean="0">
                <a:cs typeface="+mn-cs"/>
              </a:rPr>
              <a:t>R = 0.008314 kJ/mol-K (∆G) vs. R = 8.314 J/mol-K (E)</a:t>
            </a:r>
          </a:p>
          <a:p>
            <a:pPr>
              <a:spcBef>
                <a:spcPct val="50000"/>
              </a:spcBef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6"/>
          <p:cNvSpPr>
            <a:spLocks noChangeArrowheads="1"/>
          </p:cNvSpPr>
          <p:nvPr/>
        </p:nvSpPr>
        <p:spPr bwMode="auto">
          <a:xfrm>
            <a:off x="1828800" y="12446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277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848600" cy="613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5" descr="C:\WINDOWS\DESKTOP\FG20_14.P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92138"/>
            <a:ext cx="8839200" cy="570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5" descr="F:\20_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6040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5" descr="F:\20_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9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067800" cy="603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5" descr="F:\20_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6"/>
          <p:cNvSpPr>
            <a:spLocks noChangeArrowheads="1"/>
          </p:cNvSpPr>
          <p:nvPr/>
        </p:nvSpPr>
        <p:spPr bwMode="auto">
          <a:xfrm>
            <a:off x="1828800" y="126365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8914" name="Rectangle 8"/>
          <p:cNvSpPr>
            <a:spLocks noChangeArrowheads="1"/>
          </p:cNvSpPr>
          <p:nvPr/>
        </p:nvSpPr>
        <p:spPr bwMode="auto">
          <a:xfrm>
            <a:off x="1828800" y="126365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891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696200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Calculating Oxidation Numbers</a:t>
            </a:r>
          </a:p>
        </p:txBody>
      </p:sp>
      <p:pic>
        <p:nvPicPr>
          <p:cNvPr id="6146" name="Picture 3" descr="Mn2O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05000"/>
            <a:ext cx="4872038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838200" y="4419600"/>
            <a:ext cx="7848600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0988" indent="-2809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Clr>
                <a:schemeClr val="folHlink"/>
              </a:buClr>
              <a:buSzPct val="60000"/>
              <a:buFont typeface="Wingdings" charset="0"/>
              <a:buChar char="n"/>
            </a:pPr>
            <a:r>
              <a:rPr lang="en-US" sz="1400">
                <a:latin typeface="Arial" charset="0"/>
              </a:rPr>
              <a:t>Each oxide ion has a charge of -2</a:t>
            </a:r>
          </a:p>
          <a:p>
            <a:pPr>
              <a:spcBef>
                <a:spcPct val="50000"/>
              </a:spcBef>
              <a:buClr>
                <a:schemeClr val="folHlink"/>
              </a:buClr>
              <a:buSzPct val="60000"/>
              <a:buFont typeface="Wingdings" charset="0"/>
              <a:buChar char="n"/>
            </a:pPr>
            <a:r>
              <a:rPr lang="en-US" sz="1400">
                <a:latin typeface="Arial" charset="0"/>
              </a:rPr>
              <a:t>7 oxide ions have a subtotal charge of -2 x 7 = -14</a:t>
            </a:r>
          </a:p>
          <a:p>
            <a:pPr>
              <a:spcBef>
                <a:spcPct val="50000"/>
              </a:spcBef>
              <a:buClr>
                <a:schemeClr val="folHlink"/>
              </a:buClr>
              <a:buSzPct val="60000"/>
              <a:buFont typeface="Wingdings" charset="0"/>
              <a:buChar char="n"/>
            </a:pPr>
            <a:r>
              <a:rPr lang="en-US" sz="1400">
                <a:latin typeface="Arial" charset="0"/>
              </a:rPr>
              <a:t>Since the formula has to be uncharged the 2 manganese ions have to have a +14 subtotal</a:t>
            </a:r>
          </a:p>
          <a:p>
            <a:pPr>
              <a:spcBef>
                <a:spcPct val="50000"/>
              </a:spcBef>
              <a:buClr>
                <a:schemeClr val="folHlink"/>
              </a:buClr>
              <a:buSzPct val="60000"/>
              <a:buFont typeface="Wingdings" charset="0"/>
              <a:buChar char="n"/>
            </a:pPr>
            <a:r>
              <a:rPr lang="en-US" sz="1400">
                <a:latin typeface="Arial" charset="0"/>
              </a:rPr>
              <a:t>The +14 subtotal divided evenly over 2 manganese ions gives each manganese +14 / 2 = +7</a:t>
            </a:r>
          </a:p>
          <a:p>
            <a:pPr>
              <a:spcBef>
                <a:spcPct val="50000"/>
              </a:spcBef>
              <a:buClr>
                <a:schemeClr val="folHlink"/>
              </a:buClr>
              <a:buSzPct val="60000"/>
              <a:buFont typeface="Wingdings" charset="0"/>
              <a:buChar char="n"/>
            </a:pPr>
            <a:r>
              <a:rPr lang="en-US" sz="1400">
                <a:latin typeface="Arial" charset="0"/>
              </a:rPr>
              <a:t>This compound is manganese(</a:t>
            </a:r>
            <a:r>
              <a:rPr lang="en-US" sz="1400">
                <a:solidFill>
                  <a:schemeClr val="hlink"/>
                </a:solidFill>
                <a:latin typeface="Arial" charset="0"/>
              </a:rPr>
              <a:t>VII</a:t>
            </a:r>
            <a:r>
              <a:rPr lang="en-US" sz="1400">
                <a:latin typeface="Arial" charset="0"/>
              </a:rPr>
              <a:t>) oxide </a:t>
            </a:r>
          </a:p>
          <a:p>
            <a:pPr>
              <a:spcBef>
                <a:spcPct val="50000"/>
              </a:spcBef>
              <a:buClr>
                <a:schemeClr val="folHlink"/>
              </a:buClr>
              <a:buSzPct val="60000"/>
              <a:buFont typeface="Wingdings" charset="0"/>
              <a:buChar char="n"/>
            </a:pPr>
            <a:r>
              <a:rPr lang="en-US" sz="1400">
                <a:latin typeface="Arial" charset="0"/>
              </a:rPr>
              <a:t>Work oxidation numbers of Cr and S in Cr</a:t>
            </a:r>
            <a:r>
              <a:rPr lang="en-US" sz="1400" baseline="-25000">
                <a:latin typeface="Arial" charset="0"/>
              </a:rPr>
              <a:t>2</a:t>
            </a:r>
            <a:r>
              <a:rPr lang="en-US" sz="1400">
                <a:latin typeface="Arial" charset="0"/>
              </a:rPr>
              <a:t>(SO</a:t>
            </a:r>
            <a:r>
              <a:rPr lang="en-US" sz="1400" baseline="-25000">
                <a:latin typeface="Arial" charset="0"/>
              </a:rPr>
              <a:t>4</a:t>
            </a:r>
            <a:r>
              <a:rPr lang="en-US" sz="1400">
                <a:latin typeface="Arial" charset="0"/>
              </a:rPr>
              <a:t>)</a:t>
            </a:r>
            <a:r>
              <a:rPr lang="en-US" sz="1400" baseline="-25000">
                <a:latin typeface="Arial" charset="0"/>
              </a:rPr>
              <a:t>3</a:t>
            </a:r>
            <a:r>
              <a:rPr lang="en-US" sz="1400">
                <a:latin typeface="Arial" charset="0"/>
              </a:rPr>
              <a:t> (Hint: treat SO</a:t>
            </a:r>
            <a:r>
              <a:rPr lang="en-US" sz="1400" baseline="-25000">
                <a:latin typeface="Arial" charset="0"/>
              </a:rPr>
              <a:t>4</a:t>
            </a:r>
            <a:r>
              <a:rPr lang="en-US" sz="1400" baseline="30000">
                <a:latin typeface="Arial" charset="0"/>
              </a:rPr>
              <a:t>2-</a:t>
            </a:r>
            <a:r>
              <a:rPr lang="en-US" sz="1400">
                <a:latin typeface="Arial" charset="0"/>
              </a:rPr>
              <a:t> as a single particle)</a:t>
            </a:r>
          </a:p>
        </p:txBody>
      </p:sp>
      <p:pic>
        <p:nvPicPr>
          <p:cNvPr id="57349" name="Picture 5" descr="redminus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05000"/>
            <a:ext cx="762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6" descr="blkminus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05000"/>
            <a:ext cx="762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Picture 7" descr="redminus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352800"/>
            <a:ext cx="762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2" name="Picture 8" descr="blkminus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352800"/>
            <a:ext cx="762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3" name="Picture 9" descr="redplus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29000"/>
            <a:ext cx="762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4" name="Picture 10" descr="blkplus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29000"/>
            <a:ext cx="762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5" name="Picture 11" descr="redplus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05000"/>
            <a:ext cx="762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7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7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7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7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73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73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6"/>
          <p:cNvSpPr>
            <a:spLocks noChangeArrowheads="1"/>
          </p:cNvSpPr>
          <p:nvPr/>
        </p:nvSpPr>
        <p:spPr bwMode="auto">
          <a:xfrm>
            <a:off x="1828800" y="9017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8194" name="Object 1024"/>
          <p:cNvGraphicFramePr>
            <a:graphicFrameLocks noChangeAspect="1"/>
          </p:cNvGraphicFramePr>
          <p:nvPr/>
        </p:nvGraphicFramePr>
        <p:xfrm>
          <a:off x="1066800" y="258763"/>
          <a:ext cx="7010400" cy="634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r:id="rId3" imgW="4127500" imgH="3733800" progId="Word.Document.8">
                  <p:embed/>
                </p:oleObj>
              </mc:Choice>
              <mc:Fallback>
                <p:oleObj r:id="rId3" imgW="4127500" imgH="3733800" progId="Word.Document.8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58763"/>
                        <a:ext cx="7010400" cy="634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30263" y="609600"/>
            <a:ext cx="7246937" cy="1143000"/>
          </a:xfrm>
        </p:spPr>
        <p:txBody>
          <a:bodyPr/>
          <a:lstStyle/>
          <a:p>
            <a:r>
              <a:rPr lang="en-US" sz="4100">
                <a:latin typeface="Times New Roman" charset="0"/>
              </a:rPr>
              <a:t>Oxidation -Reduction Reactions I</a:t>
            </a:r>
            <a:endParaRPr lang="en-US">
              <a:latin typeface="Times New Roman" charset="0"/>
            </a:endParaRPr>
          </a:p>
        </p:txBody>
      </p:sp>
      <p:sp>
        <p:nvSpPr>
          <p:cNvPr id="40964" name="Text Box 1028"/>
          <p:cNvSpPr txBox="1">
            <a:spLocks noChangeArrowheads="1"/>
          </p:cNvSpPr>
          <p:nvPr/>
        </p:nvSpPr>
        <p:spPr bwMode="auto">
          <a:xfrm>
            <a:off x="2819400" y="4191000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>
                <a:latin typeface="Arial" charset="0"/>
                <a:cs typeface="+mn-cs"/>
                <a:hlinkClick r:id="rId3"/>
              </a:rPr>
              <a:t>Play Video On YouTube</a:t>
            </a:r>
            <a:endParaRPr lang="en-US" sz="1800">
              <a:latin typeface="Arial" charset="0"/>
              <a:cs typeface="+mn-cs"/>
            </a:endParaRPr>
          </a:p>
        </p:txBody>
      </p:sp>
      <p:pic>
        <p:nvPicPr>
          <p:cNvPr id="40966" name="Picture 10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05000"/>
            <a:ext cx="28956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>
          <a:xfrm>
            <a:off x="830263" y="609600"/>
            <a:ext cx="7246937" cy="1143000"/>
          </a:xfrm>
        </p:spPr>
        <p:txBody>
          <a:bodyPr/>
          <a:lstStyle/>
          <a:p>
            <a:r>
              <a:rPr lang="en-US" sz="3900">
                <a:latin typeface="Times New Roman" charset="0"/>
              </a:rPr>
              <a:t>Oxidation - Reduction Reactions II</a:t>
            </a:r>
            <a:endParaRPr lang="en-US">
              <a:latin typeface="Times New Roman" charset="0"/>
            </a:endParaRP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2819400" y="4191000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>
                <a:latin typeface="Arial" charset="0"/>
                <a:cs typeface="+mn-cs"/>
                <a:hlinkClick r:id="rId3"/>
              </a:rPr>
              <a:t>Play Video On YouTube</a:t>
            </a:r>
            <a:endParaRPr lang="en-US" sz="1800">
              <a:latin typeface="Arial" charset="0"/>
              <a:cs typeface="+mn-cs"/>
            </a:endParaRPr>
          </a:p>
        </p:txBody>
      </p:sp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05000"/>
            <a:ext cx="28956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>
          <a:xfrm>
            <a:off x="830263" y="609600"/>
            <a:ext cx="7246937" cy="1143000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Common Oxidation States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2819400" y="4191000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>
                <a:latin typeface="Arial" charset="0"/>
                <a:cs typeface="+mn-cs"/>
                <a:hlinkClick r:id="rId3"/>
              </a:rPr>
              <a:t>Play Video On YouTube</a:t>
            </a:r>
            <a:endParaRPr lang="en-US" sz="1800">
              <a:latin typeface="Arial" charset="0"/>
              <a:cs typeface="+mn-cs"/>
            </a:endParaRPr>
          </a:p>
        </p:txBody>
      </p:sp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05000"/>
            <a:ext cx="28956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6"/>
          <p:cNvSpPr>
            <a:spLocks noChangeArrowheads="1"/>
          </p:cNvSpPr>
          <p:nvPr/>
        </p:nvSpPr>
        <p:spPr bwMode="auto">
          <a:xfrm>
            <a:off x="1828800" y="96361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5362" name="Object 1024"/>
          <p:cNvGraphicFramePr>
            <a:graphicFrameLocks noChangeAspect="1"/>
          </p:cNvGraphicFramePr>
          <p:nvPr/>
        </p:nvGraphicFramePr>
        <p:xfrm>
          <a:off x="990600" y="269875"/>
          <a:ext cx="7086600" cy="624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r:id="rId3" imgW="4127500" imgH="3644900" progId="Word.Document.8">
                  <p:embed/>
                </p:oleObj>
              </mc:Choice>
              <mc:Fallback>
                <p:oleObj r:id="rId3" imgW="4127500" imgH="3644900" progId="Word.Document.8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69875"/>
                        <a:ext cx="7086600" cy="6249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4582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John Hogan:Software:Microsoft Office Folder:Microsoft PowerPoint 4:</Template>
  <TotalTime>183</TotalTime>
  <Pages>25</Pages>
  <Words>266</Words>
  <Application>Microsoft Macintosh PowerPoint</Application>
  <PresentationFormat>On-screen Show (4:3)</PresentationFormat>
  <Paragraphs>36</Paragraphs>
  <Slides>27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Default Design</vt:lpstr>
      <vt:lpstr>Word.Document.8</vt:lpstr>
      <vt:lpstr>Chapter 20</vt:lpstr>
      <vt:lpstr>PowerPoint Presentation</vt:lpstr>
      <vt:lpstr>Calculating Oxidation Numbers</vt:lpstr>
      <vt:lpstr>PowerPoint Presentation</vt:lpstr>
      <vt:lpstr>Oxidation -Reduction Reactions I</vt:lpstr>
      <vt:lpstr>Oxidation - Reduction Reactions II</vt:lpstr>
      <vt:lpstr>Common Oxidation States</vt:lpstr>
      <vt:lpstr>PowerPoint Presentation</vt:lpstr>
      <vt:lpstr>PowerPoint Presentation</vt:lpstr>
      <vt:lpstr>Cu2+ + Fe0 Redox Reaction</vt:lpstr>
      <vt:lpstr>CuO + C Redox Reaction</vt:lpstr>
      <vt:lpstr>Mercury (II) Oxide Decomposition</vt:lpstr>
      <vt:lpstr>SnCl2 + Zn0 Redox Reaction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Nonstandard E Values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20</dc:title>
  <dc:subject>Electrochemistry</dc:subject>
  <dc:creator>John Hogan</dc:creator>
  <cp:keywords/>
  <dc:description>CHEM 1202</dc:description>
  <cp:lastModifiedBy>John Hogan</cp:lastModifiedBy>
  <cp:revision>29</cp:revision>
  <cp:lastPrinted>2009-04-22T19:24:48Z</cp:lastPrinted>
  <dcterms:created xsi:type="dcterms:W3CDTF">1998-11-27T18:21:09Z</dcterms:created>
  <dcterms:modified xsi:type="dcterms:W3CDTF">2020-11-04T17:53:25Z</dcterms:modified>
</cp:coreProperties>
</file>